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8B5"/>
    <a:srgbClr val="FF66FF"/>
    <a:srgbClr val="FF99FF"/>
    <a:srgbClr val="FF00FF"/>
    <a:srgbClr val="00FF00"/>
    <a:srgbClr val="009900"/>
    <a:srgbClr val="FFFFFF"/>
    <a:srgbClr val="FFFF00"/>
    <a:srgbClr val="00B0F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94660"/>
  </p:normalViewPr>
  <p:slideViewPr>
    <p:cSldViewPr>
      <p:cViewPr varScale="1">
        <p:scale>
          <a:sx n="84" d="100"/>
          <a:sy n="84" d="100"/>
        </p:scale>
        <p:origin x="1325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fld id="{113B2A2F-9032-4D33-A979-B2C0F9F8932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8831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 userDrawn="1"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3276600" y="4797425"/>
            <a:ext cx="2592388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D35E7A-8D81-45C3-985B-B6E34242C7F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1974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AAC5A3-C60A-430A-A347-F816355B229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0874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0B1128-0F8E-4105-97AC-AA75AD18D764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4330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91D89-08CB-4E64-B25D-4C8BFCDC4B52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008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8A7086-7A0E-4DDB-B551-2C308E475D86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653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8C324-37EC-4355-869D-502805931D6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030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E59838-A45A-46CE-9069-06A703AF687E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1736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B4411-5808-4E31-99EB-0DB6F3C7C00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733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B5D50B-FAD0-42A4-8B68-D564C14E7A0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352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66C3-A35B-4C82-8CB3-E78FBED0EA83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292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0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1600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3" name="Freeform 29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微軟正黑體" panose="020B0604030504040204" pitchFamily="34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微軟正黑體" panose="020B0604030504040204" pitchFamily="34" charset="-120"/>
              </a:defRPr>
            </a:lvl1pPr>
          </a:lstStyle>
          <a:p>
            <a:fld id="{CB9E2B83-A000-4606-BCC1-3D32BFA72385}" type="slidenum">
              <a:rPr lang="zh-TW" altLang="en-US"/>
              <a:pPr/>
              <a:t>‹#›</a:t>
            </a:fld>
            <a:endParaRPr lang="en-US" altLang="zh-TW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chemeClr val="bg1">
                  <a:alpha val="50000"/>
                </a:scheme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40" name="Rectangle 16" descr="04"/>
          <p:cNvSpPr>
            <a:spLocks noChangeArrowheads="1"/>
          </p:cNvSpPr>
          <p:nvPr/>
        </p:nvSpPr>
        <p:spPr bwMode="gray">
          <a:xfrm rot="1760290">
            <a:off x="8013700" y="263525"/>
            <a:ext cx="901700" cy="901700"/>
          </a:xfrm>
          <a:prstGeom prst="rect">
            <a:avLst/>
          </a:prstGeom>
          <a:blipFill dpi="0"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41" name="Rectangle 17" descr="03"/>
          <p:cNvSpPr>
            <a:spLocks noChangeArrowheads="1"/>
          </p:cNvSpPr>
          <p:nvPr/>
        </p:nvSpPr>
        <p:spPr bwMode="gray">
          <a:xfrm rot="682726">
            <a:off x="7283450" y="211138"/>
            <a:ext cx="1022350" cy="1022350"/>
          </a:xfrm>
          <a:prstGeom prst="rect">
            <a:avLst/>
          </a:prstGeom>
          <a:blipFill dpi="0"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1043" name="Picture 19" descr="04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7747000" y="0"/>
            <a:ext cx="1905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03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8674100" y="193675"/>
            <a:ext cx="165100" cy="26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gray">
          <a:xfrm>
            <a:off x="1187624" y="2636912"/>
            <a:ext cx="6934200" cy="115212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zh-TW" altLang="en-US" sz="8000" dirty="0"/>
              <a:t>交通安全</a:t>
            </a:r>
            <a:r>
              <a:rPr lang="zh-TW" altLang="en-US" sz="8000" dirty="0" smtClean="0"/>
              <a:t>教育</a:t>
            </a:r>
            <a:endParaRPr lang="zh-TW" altLang="en-US" sz="8000" dirty="0">
              <a:ea typeface="新細明體" panose="02020500000000000000" pitchFamily="18" charset="-12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51520" y="476672"/>
            <a:ext cx="66247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嘉義縣布新國小教育宣導</a:t>
            </a:r>
            <a:endParaRPr lang="zh-TW" alt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9650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6" r="28960" b="9599"/>
          <a:stretch/>
        </p:blipFill>
        <p:spPr>
          <a:xfrm>
            <a:off x="1619672" y="1412776"/>
            <a:ext cx="5688632" cy="5354007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725310" y="3236776"/>
            <a:ext cx="1152131" cy="830997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海安街各路口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43" y="4293748"/>
            <a:ext cx="318565" cy="27869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42" y="2924944"/>
            <a:ext cx="318565" cy="27869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41" y="2435218"/>
            <a:ext cx="318565" cy="27869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41" y="1504773"/>
            <a:ext cx="318565" cy="278696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41" y="2013042"/>
            <a:ext cx="318565" cy="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72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0" t="19444" r="11681" b="5556"/>
          <a:stretch/>
        </p:blipFill>
        <p:spPr>
          <a:xfrm>
            <a:off x="216072" y="1556792"/>
            <a:ext cx="8789600" cy="494415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地圖─海安街各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路口─老人會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69835" y="5805264"/>
            <a:ext cx="5183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沒有紅綠燈，確認左右沒車，再通過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86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r="2751"/>
          <a:stretch/>
        </p:blipFill>
        <p:spPr>
          <a:xfrm>
            <a:off x="0" y="1556792"/>
            <a:ext cx="9147839" cy="455255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地圖─海安街各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路口─海運街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69835" y="5805264"/>
            <a:ext cx="5183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沒有紅綠燈，確認左右沒車，再通過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610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8"/>
          <a:stretch/>
        </p:blipFill>
        <p:spPr>
          <a:xfrm>
            <a:off x="55939" y="1440192"/>
            <a:ext cx="9081173" cy="4653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741682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地圖─海安街各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路口─昭明商店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69835" y="5805264"/>
            <a:ext cx="5183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沒有紅綠燈，確認左右沒車，再通過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935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/>
          <a:stretch/>
        </p:blipFill>
        <p:spPr>
          <a:xfrm>
            <a:off x="-1" y="1423032"/>
            <a:ext cx="9114587" cy="4670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741682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地圖─海安街各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路口─新北六街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69835" y="5805264"/>
            <a:ext cx="5183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沒有紅綠燈，確認左右沒車，再通過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242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 r="6513"/>
          <a:stretch/>
        </p:blipFill>
        <p:spPr>
          <a:xfrm>
            <a:off x="-8" y="1484784"/>
            <a:ext cx="9100775" cy="51640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741682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地圖─海安街各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路口─新北路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右彎箭號 6"/>
          <p:cNvSpPr/>
          <p:nvPr/>
        </p:nvSpPr>
        <p:spPr bwMode="auto">
          <a:xfrm flipH="1">
            <a:off x="2326280" y="3782573"/>
            <a:ext cx="3685880" cy="2166707"/>
          </a:xfrm>
          <a:prstGeom prst="bentArrow">
            <a:avLst>
              <a:gd name="adj1" fmla="val 7812"/>
              <a:gd name="adj2" fmla="val 10998"/>
              <a:gd name="adj3" fmla="val 16334"/>
              <a:gd name="adj4" fmla="val 92908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向上箭號 7"/>
          <p:cNvSpPr/>
          <p:nvPr/>
        </p:nvSpPr>
        <p:spPr bwMode="auto">
          <a:xfrm rot="17619837">
            <a:off x="3467768" y="3249985"/>
            <a:ext cx="360114" cy="3693490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66939"/>
            <a:ext cx="769154" cy="718835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069835" y="5805264"/>
            <a:ext cx="5183597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沒有紅綠燈，確認左右沒車，再通過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77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40123" r="31973" b="5951"/>
          <a:stretch/>
        </p:blipFill>
        <p:spPr>
          <a:xfrm>
            <a:off x="343809" y="1412776"/>
            <a:ext cx="8075382" cy="5345776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68144" y="2996564"/>
            <a:ext cx="1725455" cy="461665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>
                <a:solidFill>
                  <a:schemeClr val="tx1"/>
                </a:solidFill>
              </a:rPr>
              <a:t>魚市場路口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50" y="3373578"/>
            <a:ext cx="318565" cy="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13701" r="13270" b="11589"/>
          <a:stretch/>
        </p:blipFill>
        <p:spPr>
          <a:xfrm>
            <a:off x="67399" y="1427632"/>
            <a:ext cx="9062725" cy="509771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地圖─魚市場路口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95536" y="5517232"/>
            <a:ext cx="81369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遊客多，車多，常有遊覽車停路邊，注意轉彎車，遠離大車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894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01" t="45670" r="10357" b="404"/>
          <a:stretch/>
        </p:blipFill>
        <p:spPr>
          <a:xfrm>
            <a:off x="611560" y="1412776"/>
            <a:ext cx="7416824" cy="527774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612620" y="2141200"/>
            <a:ext cx="1456843" cy="830997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>
                <a:solidFill>
                  <a:schemeClr val="tx1"/>
                </a:solidFill>
              </a:rPr>
              <a:t>快速道路橋下路口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78875"/>
            <a:ext cx="318565" cy="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7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301"/>
          <a:stretch/>
        </p:blipFill>
        <p:spPr>
          <a:xfrm>
            <a:off x="107505" y="1484783"/>
            <a:ext cx="8960942" cy="489654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地圖─快速道路橋下路口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547664" y="5991671"/>
            <a:ext cx="576064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行人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走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人行道。騎車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靠右邊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，注意逆向車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梯形 7"/>
          <p:cNvSpPr/>
          <p:nvPr/>
        </p:nvSpPr>
        <p:spPr bwMode="auto">
          <a:xfrm rot="16735577">
            <a:off x="7243938" y="3005780"/>
            <a:ext cx="722216" cy="2528267"/>
          </a:xfrm>
          <a:prstGeom prst="trapezoid">
            <a:avLst>
              <a:gd name="adj" fmla="val 30068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向上箭號 8"/>
          <p:cNvSpPr/>
          <p:nvPr/>
        </p:nvSpPr>
        <p:spPr bwMode="auto">
          <a:xfrm rot="17505167">
            <a:off x="7478415" y="3771691"/>
            <a:ext cx="362797" cy="2888497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向上箭號 9"/>
          <p:cNvSpPr/>
          <p:nvPr/>
        </p:nvSpPr>
        <p:spPr bwMode="auto">
          <a:xfrm rot="14542105">
            <a:off x="636403" y="3985546"/>
            <a:ext cx="302974" cy="1394006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向上箭號 11"/>
          <p:cNvSpPr/>
          <p:nvPr/>
        </p:nvSpPr>
        <p:spPr bwMode="auto">
          <a:xfrm rot="7776823" flipH="1">
            <a:off x="5768555" y="3959249"/>
            <a:ext cx="269713" cy="864715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爆炸 2 12"/>
          <p:cNvSpPr/>
          <p:nvPr/>
        </p:nvSpPr>
        <p:spPr bwMode="auto">
          <a:xfrm>
            <a:off x="5873157" y="4264253"/>
            <a:ext cx="936104" cy="830675"/>
          </a:xfrm>
          <a:prstGeom prst="irregularSeal2">
            <a:avLst/>
          </a:prstGeom>
          <a:solidFill>
            <a:srgbClr val="FFFFFF">
              <a:alpha val="67059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橢圓 13"/>
          <p:cNvSpPr/>
          <p:nvPr/>
        </p:nvSpPr>
        <p:spPr bwMode="auto">
          <a:xfrm rot="5962645" flipV="1">
            <a:off x="4819694" y="3475819"/>
            <a:ext cx="404471" cy="105307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401987" y="3126730"/>
            <a:ext cx="161994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注意右方車輛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4688" y1="15209" x2="60625" y2="12167"/>
                        <a14:foregroundMark x1="52812" y1="19772" x2="14063" y2="15209"/>
                        <a14:foregroundMark x1="41875" y1="26996" x2="15937" y2="46008"/>
                        <a14:foregroundMark x1="8750" y1="31939" x2="13125" y2="35361"/>
                        <a14:foregroundMark x1="42500" y1="5703" x2="48750" y2="11787"/>
                        <a14:foregroundMark x1="40938" y1="3802" x2="38438" y2="9886"/>
                        <a14:foregroundMark x1="81563" y1="58555" x2="85000" y2="61977"/>
                        <a14:foregroundMark x1="66250" y1="56654" x2="67813" y2="63118"/>
                        <a14:foregroundMark x1="85313" y1="85551" x2="92813" y2="94677"/>
                        <a14:foregroundMark x1="64375" y1="85932" x2="60938" y2="95817"/>
                        <a14:foregroundMark x1="69688" y1="74905" x2="78438" y2="73004"/>
                        <a14:foregroundMark x1="40938" y1="58555" x2="17500" y2="57414"/>
                        <a14:foregroundMark x1="39688" y1="38783" x2="26563" y2="47909"/>
                        <a14:foregroundMark x1="49688" y1="34981" x2="41250" y2="38023"/>
                        <a14:foregroundMark x1="28125" y1="22053" x2="30625" y2="27757"/>
                        <a14:foregroundMark x1="31875" y1="61977" x2="25313" y2="95057"/>
                        <a14:foregroundMark x1="19063" y1="28137" x2="15625" y2="34981"/>
                        <a14:foregroundMark x1="40000" y1="68061" x2="36875" y2="73004"/>
                        <a14:foregroundMark x1="36250" y1="84791" x2="37500" y2="89354"/>
                        <a14:foregroundMark x1="75938" y1="7224" x2="89688" y2="102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203">
            <a:off x="6572800" y="3623667"/>
            <a:ext cx="1060935" cy="87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48929" r="46794" b="1322"/>
          <a:stretch/>
        </p:blipFill>
        <p:spPr>
          <a:xfrm>
            <a:off x="395536" y="1484784"/>
            <a:ext cx="8260268" cy="5112568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4383772" y="3774032"/>
            <a:ext cx="1604409" cy="635497"/>
            <a:chOff x="4383772" y="3838735"/>
            <a:chExt cx="1604409" cy="635497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3772" y="3838735"/>
              <a:ext cx="462553" cy="404664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4846325" y="4012567"/>
              <a:ext cx="1141856" cy="461665"/>
            </a:xfrm>
            <a:prstGeom prst="rect">
              <a:avLst/>
            </a:prstGeom>
            <a:solidFill>
              <a:srgbClr val="FF66FF">
                <a:alpha val="5490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dirty="0"/>
                <a:t>校門口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89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13301" r="8572"/>
          <a:stretch/>
        </p:blipFill>
        <p:spPr>
          <a:xfrm>
            <a:off x="61422" y="1629947"/>
            <a:ext cx="9056290" cy="479248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地圖─快速道路橋下路口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1511896" y="6192728"/>
            <a:ext cx="633670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沒有紅綠燈，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注意左右來車，確認安全再通過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右彎箭號 16"/>
          <p:cNvSpPr/>
          <p:nvPr/>
        </p:nvSpPr>
        <p:spPr bwMode="auto">
          <a:xfrm rot="4417263" flipH="1">
            <a:off x="1431604" y="4009338"/>
            <a:ext cx="627892" cy="1428826"/>
          </a:xfrm>
          <a:prstGeom prst="bentArrow">
            <a:avLst>
              <a:gd name="adj1" fmla="val 27008"/>
              <a:gd name="adj2" fmla="val 38063"/>
              <a:gd name="adj3" fmla="val 16334"/>
              <a:gd name="adj4" fmla="val 8366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279279"/>
            <a:ext cx="1368152" cy="1278646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1658" flipH="1">
            <a:off x="404235" y="3550133"/>
            <a:ext cx="1104267" cy="907570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10" y="3678621"/>
            <a:ext cx="1235108" cy="1984368"/>
          </a:xfrm>
          <a:prstGeom prst="rect">
            <a:avLst/>
          </a:prstGeom>
        </p:spPr>
      </p:pic>
      <p:sp>
        <p:nvSpPr>
          <p:cNvPr id="15" name="右彎箭號 14"/>
          <p:cNvSpPr/>
          <p:nvPr/>
        </p:nvSpPr>
        <p:spPr bwMode="auto">
          <a:xfrm rot="220485" flipH="1">
            <a:off x="4073220" y="4152094"/>
            <a:ext cx="3506403" cy="1037422"/>
          </a:xfrm>
          <a:prstGeom prst="bentArrow">
            <a:avLst>
              <a:gd name="adj1" fmla="val 13443"/>
              <a:gd name="adj2" fmla="val 18567"/>
              <a:gd name="adj3" fmla="val 30242"/>
              <a:gd name="adj4" fmla="val 88154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68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04" t="45670" r="2031" b="404"/>
          <a:stretch/>
        </p:blipFill>
        <p:spPr>
          <a:xfrm>
            <a:off x="395536" y="1405896"/>
            <a:ext cx="7972288" cy="5387694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092229" y="3397034"/>
            <a:ext cx="1456843" cy="461665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>
                <a:solidFill>
                  <a:schemeClr val="tx1"/>
                </a:solidFill>
              </a:rPr>
              <a:t>後寮路口</a:t>
            </a:r>
            <a:endParaRPr lang="zh-TW" altLang="en-US" dirty="0">
              <a:solidFill>
                <a:schemeClr val="tx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248" y="3108797"/>
            <a:ext cx="318565" cy="27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/>
          <a:stretch/>
        </p:blipFill>
        <p:spPr>
          <a:xfrm>
            <a:off x="107504" y="1459045"/>
            <a:ext cx="8928815" cy="5048017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地圖─快速道路橋下路口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22" y="3068960"/>
            <a:ext cx="2088232" cy="3355028"/>
          </a:xfrm>
          <a:prstGeom prst="rect">
            <a:avLst/>
          </a:prstGeom>
        </p:spPr>
      </p:pic>
      <p:sp>
        <p:nvSpPr>
          <p:cNvPr id="15" name="右彎箭號 14"/>
          <p:cNvSpPr/>
          <p:nvPr/>
        </p:nvSpPr>
        <p:spPr bwMode="auto">
          <a:xfrm rot="358103" flipH="1">
            <a:off x="2762589" y="3410163"/>
            <a:ext cx="2922132" cy="1360204"/>
          </a:xfrm>
          <a:prstGeom prst="bentArrow">
            <a:avLst>
              <a:gd name="adj1" fmla="val 11727"/>
              <a:gd name="adj2" fmla="val 11817"/>
              <a:gd name="adj3" fmla="val 28515"/>
              <a:gd name="adj4" fmla="val 94047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489032" y="5840602"/>
            <a:ext cx="609736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車很多，注意闖紅燈車輛，確認安全再通過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7333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" t="2301" r="5665" b="1322"/>
          <a:stretch/>
        </p:blipFill>
        <p:spPr>
          <a:xfrm>
            <a:off x="527577" y="1374590"/>
            <a:ext cx="8295617" cy="548341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81" y="5301208"/>
            <a:ext cx="264082" cy="2310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18" y="4669196"/>
            <a:ext cx="264082" cy="23103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361" y="4669196"/>
            <a:ext cx="264082" cy="23103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851" y="3949692"/>
            <a:ext cx="264082" cy="23103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61" y="2637726"/>
            <a:ext cx="264082" cy="231032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97" y="1830345"/>
            <a:ext cx="264082" cy="23103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480" y="1390959"/>
            <a:ext cx="264082" cy="23103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669196"/>
            <a:ext cx="264082" cy="23103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613" y="4669196"/>
            <a:ext cx="264082" cy="231032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784712"/>
            <a:ext cx="264082" cy="231032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3050211" y="5365473"/>
            <a:ext cx="733787" cy="307777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sz="1400" dirty="0"/>
              <a:t>校門口</a:t>
            </a:r>
          </a:p>
        </p:txBody>
      </p:sp>
      <p:sp>
        <p:nvSpPr>
          <p:cNvPr id="19" name="文字方塊 18"/>
          <p:cNvSpPr txBox="1"/>
          <p:nvPr/>
        </p:nvSpPr>
        <p:spPr>
          <a:xfrm>
            <a:off x="909523" y="4784712"/>
            <a:ext cx="1106344" cy="307777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武聖宮路口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2202862" y="3730604"/>
            <a:ext cx="1259989" cy="307777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海安街各路口</a:t>
            </a:r>
          </a:p>
        </p:txBody>
      </p:sp>
      <p:sp>
        <p:nvSpPr>
          <p:cNvPr id="21" name="文字方塊 20"/>
          <p:cNvSpPr txBox="1"/>
          <p:nvPr/>
        </p:nvSpPr>
        <p:spPr>
          <a:xfrm>
            <a:off x="4972641" y="4342649"/>
            <a:ext cx="1127531" cy="307777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魚市場路口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6973654" y="4350597"/>
            <a:ext cx="1675484" cy="307777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快速道路橋下路口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6644619" y="5033977"/>
            <a:ext cx="939742" cy="307777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後寮路口</a:t>
            </a:r>
          </a:p>
        </p:txBody>
      </p:sp>
      <p:pic>
        <p:nvPicPr>
          <p:cNvPr id="24" name="圖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797" y="2257177"/>
            <a:ext cx="264082" cy="231032"/>
          </a:xfrm>
          <a:prstGeom prst="rect">
            <a:avLst/>
          </a:prstGeom>
        </p:spPr>
      </p:pic>
      <p:sp>
        <p:nvSpPr>
          <p:cNvPr id="25" name="文字方塊 24"/>
          <p:cNvSpPr txBox="1"/>
          <p:nvPr/>
        </p:nvSpPr>
        <p:spPr>
          <a:xfrm>
            <a:off x="2523858" y="4700713"/>
            <a:ext cx="983472" cy="523220"/>
          </a:xfrm>
          <a:prstGeom prst="rect">
            <a:avLst/>
          </a:prstGeom>
          <a:solidFill>
            <a:srgbClr val="FF66FF">
              <a:alpha val="54902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中山路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十字路口</a:t>
            </a:r>
          </a:p>
        </p:txBody>
      </p:sp>
    </p:spTree>
    <p:extLst>
      <p:ext uri="{BB962C8B-B14F-4D97-AF65-F5344CB8AC3E}">
        <p14:creationId xmlns:p14="http://schemas.microsoft.com/office/powerpoint/2010/main" val="116601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交通安全四大守則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458724"/>
            <a:ext cx="79780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12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我看得見您，您看得見我</a:t>
            </a:r>
            <a:r>
              <a:rPr kumimoji="1" lang="zh-TW" altLang="en-US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，交通</a:t>
            </a:r>
            <a:r>
              <a:rPr kumimoji="1" lang="zh-TW" altLang="en-US" sz="32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才會安全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683568" y="2276872"/>
            <a:ext cx="806489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穿戴</a:t>
            </a:r>
            <a:r>
              <a:rPr lang="zh-TW" altLang="en-US" sz="2000" b="1" u="sng" dirty="0">
                <a:solidFill>
                  <a:srgbClr val="C00000"/>
                </a:solidFill>
              </a:rPr>
              <a:t>鮮豔的衣物</a:t>
            </a:r>
            <a:r>
              <a:rPr lang="zh-TW" altLang="en-US" sz="2000" b="1" dirty="0">
                <a:solidFill>
                  <a:srgbClr val="C00000"/>
                </a:solidFill>
              </a:rPr>
              <a:t>，</a:t>
            </a:r>
            <a:r>
              <a:rPr lang="zh-TW" altLang="en-US" sz="2000" b="1" dirty="0">
                <a:solidFill>
                  <a:schemeClr val="tx2"/>
                </a:solidFill>
              </a:rPr>
              <a:t>提高自己的顯著性</a:t>
            </a:r>
            <a:endParaRPr lang="en-US" altLang="zh-TW" sz="2000" b="1" dirty="0">
              <a:solidFill>
                <a:schemeClr val="tx2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讓別人有</a:t>
            </a:r>
            <a:r>
              <a:rPr lang="zh-TW" altLang="en-US" sz="2000" b="1" u="sng" dirty="0">
                <a:solidFill>
                  <a:srgbClr val="C00000"/>
                </a:solidFill>
              </a:rPr>
              <a:t>足夠的時間</a:t>
            </a:r>
            <a:r>
              <a:rPr lang="zh-TW" altLang="en-US" sz="2000" b="1" dirty="0">
                <a:solidFill>
                  <a:srgbClr val="C00000"/>
                </a:solidFill>
              </a:rPr>
              <a:t>看見你 </a:t>
            </a:r>
            <a:r>
              <a:rPr lang="en-US" altLang="zh-TW" sz="2000" b="1" dirty="0">
                <a:solidFill>
                  <a:schemeClr val="tx2"/>
                </a:solidFill>
              </a:rPr>
              <a:t>(</a:t>
            </a:r>
            <a:r>
              <a:rPr lang="zh-TW" altLang="en-US" sz="2000" b="1" dirty="0">
                <a:solidFill>
                  <a:schemeClr val="tx2"/>
                </a:solidFill>
              </a:rPr>
              <a:t>不要從路邊突然衝入道路</a:t>
            </a:r>
            <a:r>
              <a:rPr lang="en-US" altLang="zh-TW" sz="2000" b="1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BD0310"/>
                </a:solidFill>
              </a:rPr>
              <a:t>讓別人能從</a:t>
            </a:r>
            <a:r>
              <a:rPr lang="zh-TW" altLang="en-US" sz="2000" b="1" u="sng" dirty="0">
                <a:solidFill>
                  <a:srgbClr val="BD0310"/>
                </a:solidFill>
              </a:rPr>
              <a:t>夠遠的地方</a:t>
            </a:r>
            <a:r>
              <a:rPr lang="zh-TW" altLang="en-US" sz="2000" b="1" dirty="0">
                <a:solidFill>
                  <a:srgbClr val="BD0310"/>
                </a:solidFill>
              </a:rPr>
              <a:t>看見你 </a:t>
            </a:r>
            <a:r>
              <a:rPr lang="en-US" altLang="zh-TW" sz="2000" b="1" dirty="0">
                <a:solidFill>
                  <a:schemeClr val="tx2"/>
                </a:solidFill>
              </a:rPr>
              <a:t>(</a:t>
            </a:r>
            <a:r>
              <a:rPr lang="zh-TW" altLang="en-US" sz="2000" b="1" dirty="0">
                <a:solidFill>
                  <a:schemeClr val="tx2"/>
                </a:solidFill>
              </a:rPr>
              <a:t>注意來車視線是否被擋住</a:t>
            </a:r>
            <a:r>
              <a:rPr lang="en-US" altLang="zh-TW" sz="2000" b="1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不從別人</a:t>
            </a:r>
            <a:r>
              <a:rPr lang="zh-TW" altLang="en-US" sz="2000" b="1" u="sng" dirty="0">
                <a:solidFill>
                  <a:srgbClr val="C00000"/>
                </a:solidFill>
              </a:rPr>
              <a:t>不預期處</a:t>
            </a:r>
            <a:r>
              <a:rPr lang="zh-TW" altLang="en-US" sz="2000" b="1" dirty="0">
                <a:solidFill>
                  <a:srgbClr val="C00000"/>
                </a:solidFill>
              </a:rPr>
              <a:t>穿越道路</a:t>
            </a:r>
            <a:r>
              <a:rPr lang="en-US" altLang="zh-TW" sz="2000" b="1" dirty="0">
                <a:solidFill>
                  <a:schemeClr val="tx2"/>
                </a:solidFill>
              </a:rPr>
              <a:t>(</a:t>
            </a:r>
            <a:r>
              <a:rPr lang="zh-TW" altLang="en-US" sz="2000" b="1" dirty="0">
                <a:solidFill>
                  <a:schemeClr val="tx2"/>
                </a:solidFill>
              </a:rPr>
              <a:t>擁擠車陣間、中央分割島等</a:t>
            </a:r>
            <a:r>
              <a:rPr lang="en-US" altLang="zh-TW" sz="2000" b="1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BD0310"/>
                </a:solidFill>
              </a:rPr>
              <a:t>從</a:t>
            </a:r>
            <a:r>
              <a:rPr lang="zh-TW" altLang="en-US" sz="2000" b="1" u="sng" dirty="0">
                <a:solidFill>
                  <a:srgbClr val="BD0310"/>
                </a:solidFill>
              </a:rPr>
              <a:t>直線段</a:t>
            </a:r>
            <a:r>
              <a:rPr lang="en-US" altLang="zh-TW" sz="2000" b="1" dirty="0">
                <a:solidFill>
                  <a:srgbClr val="BD0310"/>
                </a:solidFill>
              </a:rPr>
              <a:t>(</a:t>
            </a:r>
            <a:r>
              <a:rPr lang="zh-TW" altLang="en-US" sz="2000" b="1" dirty="0">
                <a:solidFill>
                  <a:srgbClr val="BD0310"/>
                </a:solidFill>
              </a:rPr>
              <a:t>不要從曲線段</a:t>
            </a:r>
            <a:r>
              <a:rPr lang="en-US" altLang="zh-TW" sz="2000" b="1" dirty="0">
                <a:solidFill>
                  <a:srgbClr val="BD0310"/>
                </a:solidFill>
              </a:rPr>
              <a:t>)</a:t>
            </a:r>
            <a:r>
              <a:rPr lang="zh-TW" altLang="en-US" sz="2000" b="1" dirty="0">
                <a:solidFill>
                  <a:srgbClr val="BD0310"/>
                </a:solidFill>
              </a:rPr>
              <a:t>穿越道路  </a:t>
            </a:r>
            <a:r>
              <a:rPr lang="en-US" altLang="zh-TW" sz="2000" b="1" dirty="0">
                <a:solidFill>
                  <a:schemeClr val="tx2"/>
                </a:solidFill>
              </a:rPr>
              <a:t>(</a:t>
            </a:r>
            <a:r>
              <a:rPr lang="zh-TW" altLang="en-US" sz="2000" b="1" dirty="0">
                <a:solidFill>
                  <a:schemeClr val="tx2"/>
                </a:solidFill>
              </a:rPr>
              <a:t>讓別人提早看見你</a:t>
            </a:r>
            <a:r>
              <a:rPr lang="en-US" altLang="zh-TW" sz="2000" b="1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000" b="1" u="sng" dirty="0">
                <a:solidFill>
                  <a:srgbClr val="BD0310"/>
                </a:solidFill>
              </a:rPr>
              <a:t>揮動</a:t>
            </a:r>
            <a:r>
              <a:rPr lang="zh-TW" altLang="en-US" sz="2000" b="1" dirty="0">
                <a:solidFill>
                  <a:srgbClr val="BD0310"/>
                </a:solidFill>
              </a:rPr>
              <a:t>比靜止較容易被看見 </a:t>
            </a:r>
            <a:r>
              <a:rPr lang="en-US" altLang="zh-TW" sz="2000" b="1" dirty="0">
                <a:solidFill>
                  <a:schemeClr val="tx2"/>
                </a:solidFill>
              </a:rPr>
              <a:t>(</a:t>
            </a:r>
            <a:r>
              <a:rPr lang="zh-TW" altLang="en-US" sz="2000" b="1" dirty="0">
                <a:solidFill>
                  <a:schemeClr val="tx2"/>
                </a:solidFill>
              </a:rPr>
              <a:t>如揮動手臂、旗幟、手巾等</a:t>
            </a:r>
            <a:r>
              <a:rPr lang="en-US" altLang="zh-TW" sz="2000" b="1" dirty="0">
                <a:solidFill>
                  <a:schemeClr val="tx2"/>
                </a:solidFill>
              </a:rPr>
              <a:t>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1E03BD"/>
                </a:solidFill>
              </a:rPr>
              <a:t>隨時提醒、檢查自己的處境是否容易被別人</a:t>
            </a:r>
            <a:r>
              <a:rPr lang="en-US" altLang="zh-TW" sz="2000" b="1" dirty="0">
                <a:solidFill>
                  <a:srgbClr val="1E03BD"/>
                </a:solidFill>
              </a:rPr>
              <a:t>(</a:t>
            </a:r>
            <a:r>
              <a:rPr lang="zh-TW" altLang="en-US" sz="2000" b="1" dirty="0">
                <a:solidFill>
                  <a:srgbClr val="1E03BD"/>
                </a:solidFill>
              </a:rPr>
              <a:t>車</a:t>
            </a:r>
            <a:r>
              <a:rPr lang="en-US" altLang="zh-TW" sz="2000" b="1" dirty="0">
                <a:solidFill>
                  <a:srgbClr val="1E03BD"/>
                </a:solidFill>
              </a:rPr>
              <a:t>)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看得見</a:t>
            </a:r>
            <a:endParaRPr lang="en-US" altLang="zh-TW" sz="2000" b="1" dirty="0" smtClean="0">
              <a:solidFill>
                <a:srgbClr val="1E03BD"/>
              </a:solidFill>
            </a:endParaRP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C00000"/>
                </a:solidFill>
              </a:rPr>
              <a:t>穿越道路時：</a:t>
            </a:r>
            <a:r>
              <a:rPr lang="en-US" altLang="zh-TW" sz="2000" b="1" dirty="0">
                <a:solidFill>
                  <a:schemeClr val="tx2"/>
                </a:solidFill>
              </a:rPr>
              <a:t>100</a:t>
            </a:r>
            <a:r>
              <a:rPr lang="zh-TW" altLang="en-US" sz="2000" b="1" dirty="0">
                <a:solidFill>
                  <a:schemeClr val="tx2"/>
                </a:solidFill>
              </a:rPr>
              <a:t>公尺內有人行穿越道</a:t>
            </a:r>
            <a:r>
              <a:rPr lang="en-US" altLang="zh-TW" sz="2000" b="1" dirty="0">
                <a:solidFill>
                  <a:schemeClr val="tx2"/>
                </a:solidFill>
              </a:rPr>
              <a:t>(</a:t>
            </a:r>
            <a:r>
              <a:rPr lang="zh-TW" altLang="en-US" sz="2000" b="1" dirty="0">
                <a:solidFill>
                  <a:schemeClr val="tx2"/>
                </a:solidFill>
              </a:rPr>
              <a:t>枕木紋</a:t>
            </a:r>
            <a:r>
              <a:rPr lang="en-US" altLang="zh-TW" sz="2000" b="1" dirty="0">
                <a:solidFill>
                  <a:schemeClr val="tx2"/>
                </a:solidFill>
              </a:rPr>
              <a:t>)</a:t>
            </a:r>
            <a:r>
              <a:rPr lang="zh-TW" altLang="en-US" sz="2000" b="1" dirty="0">
                <a:solidFill>
                  <a:schemeClr val="tx2"/>
                </a:solidFill>
              </a:rPr>
              <a:t>時不得穿越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；</a:t>
            </a:r>
            <a:r>
              <a:rPr lang="en-US" altLang="zh-TW" sz="2000" b="1" dirty="0" smtClean="0">
                <a:solidFill>
                  <a:schemeClr val="tx2"/>
                </a:solidFill>
              </a:rPr>
              <a:t/>
            </a:r>
            <a:br>
              <a:rPr lang="en-US" altLang="zh-TW" sz="2000" b="1" dirty="0" smtClean="0">
                <a:solidFill>
                  <a:schemeClr val="tx2"/>
                </a:solidFill>
              </a:rPr>
            </a:br>
            <a:r>
              <a:rPr lang="zh-TW" altLang="en-US" sz="2000" b="1" dirty="0">
                <a:solidFill>
                  <a:schemeClr val="tx2"/>
                </a:solidFill>
              </a:rPr>
              <a:t>　</a:t>
            </a:r>
            <a:r>
              <a:rPr lang="zh-TW" altLang="en-US" sz="2000" b="1" u="sng" dirty="0" smtClean="0">
                <a:solidFill>
                  <a:srgbClr val="BD0310"/>
                </a:solidFill>
              </a:rPr>
              <a:t>先左看、</a:t>
            </a:r>
            <a:r>
              <a:rPr lang="zh-TW" altLang="en-US" sz="2000" b="1" u="sng" dirty="0">
                <a:solidFill>
                  <a:srgbClr val="BD0310"/>
                </a:solidFill>
              </a:rPr>
              <a:t>再右看、再一次左看</a:t>
            </a:r>
            <a:r>
              <a:rPr lang="zh-TW" altLang="en-US" sz="2000" b="1" dirty="0">
                <a:solidFill>
                  <a:schemeClr val="tx2"/>
                </a:solidFill>
              </a:rPr>
              <a:t>，確認安全無虞後再行通過</a:t>
            </a:r>
            <a:r>
              <a:rPr lang="zh-TW" altLang="en-US" sz="2000" b="1" dirty="0" smtClean="0">
                <a:solidFill>
                  <a:schemeClr val="tx2"/>
                </a:solidFill>
              </a:rPr>
              <a:t>。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9829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交通安全四大守則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458724"/>
            <a:ext cx="7978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12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謹守安全</a:t>
            </a:r>
            <a:r>
              <a:rPr kumimoji="1" lang="zh-TW" altLang="en-US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空間</a:t>
            </a:r>
            <a:r>
              <a:rPr kumimoji="1"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4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kumimoji="1" lang="zh-TW" altLang="en-US" sz="24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不作沒有絕對安全把握的交通行為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568152" y="2469075"/>
            <a:ext cx="82089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400" b="1" dirty="0" smtClean="0"/>
              <a:t>穿越</a:t>
            </a:r>
            <a:r>
              <a:rPr lang="zh-TW" altLang="en-US" sz="2400" b="1" dirty="0"/>
              <a:t>道路</a:t>
            </a:r>
            <a:r>
              <a:rPr lang="zh-TW" altLang="en-US" sz="2400" b="1" dirty="0" smtClean="0"/>
              <a:t>時</a:t>
            </a:r>
            <a:endParaRPr lang="en-US" altLang="zh-TW" sz="2400" b="1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000" b="1" dirty="0" smtClean="0"/>
              <a:t>再三地猶豫，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因為沒有絕對安全通過的把握！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C00000"/>
              </a:solidFill>
            </a:endParaRPr>
          </a:p>
          <a:p>
            <a:pPr marL="800100" lvl="2" indent="-342900">
              <a:buFont typeface="Wingdings" panose="05000000000000000000" pitchFamily="2" charset="2"/>
              <a:buChar char="u"/>
            </a:pPr>
            <a:r>
              <a:rPr lang="zh-TW" altLang="en-US" sz="2400" b="1" dirty="0"/>
              <a:t>本來就沒安全把握，又浪費一、兩秒鐘</a:t>
            </a:r>
            <a:r>
              <a:rPr lang="zh-TW" altLang="en-US" sz="2400" b="1" dirty="0">
                <a:solidFill>
                  <a:srgbClr val="FF0000"/>
                </a:solidFill>
              </a:rPr>
              <a:t>猶豫</a:t>
            </a:r>
            <a:endParaRPr lang="en-US" altLang="zh-TW" sz="2400" b="1" dirty="0">
              <a:solidFill>
                <a:srgbClr val="FF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000" b="1" dirty="0"/>
              <a:t>此時若採取通過行動，是不是更危險？</a:t>
            </a:r>
            <a:endParaRPr lang="en-US" altLang="zh-TW" sz="2000" b="1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C00000"/>
                </a:solidFill>
              </a:rPr>
              <a:t>許多交通事故都是在這種猶豫情況下發生的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！</a:t>
            </a:r>
            <a:endParaRPr lang="en-US" altLang="zh-TW" sz="2000" b="1" dirty="0" smtClean="0">
              <a:solidFill>
                <a:srgbClr val="C0000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altLang="zh-TW" b="1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u"/>
            </a:pPr>
            <a:r>
              <a:rPr lang="zh-TW" altLang="en-US" sz="2400" b="1" dirty="0"/>
              <a:t>安全空間就是：</a:t>
            </a:r>
            <a:r>
              <a:rPr lang="en-US" altLang="zh-TW" sz="2400" b="1" dirty="0">
                <a:solidFill>
                  <a:srgbClr val="1E03BD"/>
                </a:solidFill>
              </a:rPr>
              <a:t/>
            </a:r>
            <a:br>
              <a:rPr lang="en-US" altLang="zh-TW" sz="2400" b="1" dirty="0">
                <a:solidFill>
                  <a:srgbClr val="1E03BD"/>
                </a:solidFill>
              </a:rPr>
            </a:br>
            <a:r>
              <a:rPr lang="zh-TW" altLang="en-US" sz="2000" b="1" dirty="0" smtClean="0">
                <a:solidFill>
                  <a:srgbClr val="C00000"/>
                </a:solidFill>
              </a:rPr>
              <a:t>不作</a:t>
            </a:r>
            <a:r>
              <a:rPr lang="zh-TW" altLang="en-US" sz="2000" b="1" dirty="0">
                <a:solidFill>
                  <a:srgbClr val="C00000"/>
                </a:solidFill>
              </a:rPr>
              <a:t>沒有絕對安全把握之交通行為，只要猶豫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一定「</a:t>
            </a:r>
            <a:r>
              <a:rPr lang="zh-TW" altLang="en-US" sz="2000" b="1" dirty="0">
                <a:solidFill>
                  <a:srgbClr val="C00000"/>
                </a:solidFill>
              </a:rPr>
              <a:t>不</a:t>
            </a:r>
            <a:r>
              <a:rPr lang="zh-TW" altLang="en-US" sz="2000" b="1" dirty="0" smtClean="0">
                <a:solidFill>
                  <a:srgbClr val="C00000"/>
                </a:solidFill>
              </a:rPr>
              <a:t>」通過</a:t>
            </a:r>
            <a:endParaRPr lang="en-US" altLang="zh-TW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9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交通安全四大守則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458724"/>
            <a:ext cx="7978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12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利他用路</a:t>
            </a:r>
            <a:r>
              <a:rPr kumimoji="1" lang="zh-TW" altLang="en-US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觀</a:t>
            </a:r>
            <a:r>
              <a:rPr kumimoji="1"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4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--</a:t>
            </a:r>
            <a:r>
              <a:rPr kumimoji="1" lang="zh-TW" altLang="en-US" sz="24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不作妨礙他人安全與方便的交通行為</a:t>
            </a:r>
            <a:endParaRPr lang="zh-TW" altLang="en-US" sz="2400" dirty="0"/>
          </a:p>
        </p:txBody>
      </p:sp>
      <p:sp>
        <p:nvSpPr>
          <p:cNvPr id="6" name="矩形 5"/>
          <p:cNvSpPr/>
          <p:nvPr/>
        </p:nvSpPr>
        <p:spPr>
          <a:xfrm>
            <a:off x="827584" y="2458779"/>
            <a:ext cx="812209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 smtClean="0"/>
              <a:t>培養</a:t>
            </a:r>
            <a:r>
              <a:rPr lang="zh-TW" altLang="en-US" sz="2400" b="1" dirty="0"/>
              <a:t>國民</a:t>
            </a:r>
            <a:r>
              <a:rPr lang="zh-TW" altLang="en-US" sz="2400" b="1" dirty="0">
                <a:solidFill>
                  <a:srgbClr val="C00000"/>
                </a:solidFill>
              </a:rPr>
              <a:t>利他的用路觀</a:t>
            </a:r>
            <a:endParaRPr lang="en-US" altLang="zh-TW" sz="2400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1E03BD"/>
                </a:solidFill>
              </a:rPr>
              <a:t>不作</a:t>
            </a:r>
            <a:r>
              <a:rPr lang="zh-TW" altLang="en-US" sz="2000" b="1" dirty="0">
                <a:solidFill>
                  <a:srgbClr val="C00000"/>
                </a:solidFill>
              </a:rPr>
              <a:t>危害他人交通安全</a:t>
            </a:r>
            <a:r>
              <a:rPr lang="zh-TW" altLang="en-US" sz="2000" b="1" dirty="0">
                <a:solidFill>
                  <a:srgbClr val="1E03BD"/>
                </a:solidFill>
              </a:rPr>
              <a:t>之用路行為</a:t>
            </a:r>
            <a:r>
              <a:rPr lang="en-US" altLang="zh-TW" sz="2000" b="1" dirty="0">
                <a:solidFill>
                  <a:srgbClr val="1E03BD"/>
                </a:solidFill>
              </a:rPr>
              <a:t>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1E03BD"/>
                </a:solidFill>
              </a:rPr>
              <a:t>不作</a:t>
            </a:r>
            <a:r>
              <a:rPr lang="zh-TW" altLang="en-US" sz="2000" b="1" dirty="0">
                <a:solidFill>
                  <a:srgbClr val="C00000"/>
                </a:solidFill>
              </a:rPr>
              <a:t>妨礙他人交通方便</a:t>
            </a:r>
            <a:r>
              <a:rPr lang="zh-TW" altLang="en-US" sz="2000" b="1" dirty="0">
                <a:solidFill>
                  <a:srgbClr val="1E03BD"/>
                </a:solidFill>
              </a:rPr>
              <a:t>之用路</a:t>
            </a:r>
            <a:r>
              <a:rPr lang="zh-TW" altLang="en-US" sz="2000" b="1" dirty="0" smtClean="0">
                <a:solidFill>
                  <a:srgbClr val="1E03BD"/>
                </a:solidFill>
              </a:rPr>
              <a:t>行為</a:t>
            </a:r>
            <a:endParaRPr lang="en-US" altLang="zh-TW" sz="2000" b="1" dirty="0" smtClean="0">
              <a:solidFill>
                <a:srgbClr val="1E03BD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FF0000"/>
                </a:solidFill>
              </a:rPr>
              <a:t>交岔路口</a:t>
            </a:r>
            <a:r>
              <a:rPr lang="zh-TW" altLang="en-US" sz="2000" b="1" dirty="0"/>
              <a:t>十公尺內</a:t>
            </a:r>
            <a:r>
              <a:rPr lang="zh-TW" altLang="en-US" sz="2000" b="1" dirty="0">
                <a:solidFill>
                  <a:srgbClr val="FF0000"/>
                </a:solidFill>
              </a:rPr>
              <a:t>任意停車</a:t>
            </a:r>
            <a:r>
              <a:rPr lang="zh-TW" altLang="en-US" sz="2000" b="1" dirty="0"/>
              <a:t>、佔用車道停車、佔用人行道停車</a:t>
            </a:r>
            <a:endParaRPr lang="en-US" altLang="zh-TW" sz="20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/>
              <a:t>任意變換車道</a:t>
            </a:r>
            <a:r>
              <a:rPr lang="zh-TW" altLang="en-US" sz="2000" b="1" dirty="0">
                <a:solidFill>
                  <a:srgbClr val="FF0000"/>
                </a:solidFill>
              </a:rPr>
              <a:t>不打方向燈</a:t>
            </a:r>
            <a:r>
              <a:rPr lang="zh-TW" altLang="en-US" sz="2000" b="1" dirty="0"/>
              <a:t>、貪圖方便的</a:t>
            </a:r>
            <a:r>
              <a:rPr lang="zh-TW" altLang="en-US" sz="2000" b="1" dirty="0">
                <a:solidFill>
                  <a:srgbClr val="FF0000"/>
                </a:solidFill>
              </a:rPr>
              <a:t>逆向行車</a:t>
            </a:r>
            <a:r>
              <a:rPr lang="zh-TW" altLang="en-US" sz="2000" b="1" dirty="0"/>
              <a:t>及斜穿路口</a:t>
            </a:r>
            <a:endParaRPr lang="en-US" altLang="zh-TW" sz="20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/>
              <a:t>不耐等候的</a:t>
            </a:r>
            <a:r>
              <a:rPr lang="zh-TW" altLang="en-US" sz="2000" b="1" dirty="0">
                <a:solidFill>
                  <a:srgbClr val="FF0000"/>
                </a:solidFill>
              </a:rPr>
              <a:t>搶黃燈</a:t>
            </a:r>
            <a:r>
              <a:rPr lang="zh-TW" altLang="en-US" sz="2000" b="1" dirty="0"/>
              <a:t>與</a:t>
            </a:r>
            <a:r>
              <a:rPr lang="zh-TW" altLang="en-US" sz="2000" b="1" dirty="0">
                <a:solidFill>
                  <a:srgbClr val="FF0000"/>
                </a:solidFill>
              </a:rPr>
              <a:t>闖紅燈</a:t>
            </a:r>
            <a:r>
              <a:rPr lang="zh-TW" altLang="en-US" sz="2000" b="1" dirty="0"/>
              <a:t>、載運貨物未用心綁緊牢固</a:t>
            </a:r>
            <a:endParaRPr lang="en-US" altLang="zh-TW" sz="20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>
                <a:solidFill>
                  <a:srgbClr val="FF0000"/>
                </a:solidFill>
              </a:rPr>
              <a:t>開啟車門時未細查</a:t>
            </a:r>
            <a:r>
              <a:rPr lang="zh-TW" altLang="en-US" sz="2000" b="1" dirty="0"/>
              <a:t>週遭來車、路上嬉戲的小孩、漫不經心的行人</a:t>
            </a:r>
            <a:endParaRPr lang="en-US" altLang="zh-TW" sz="20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sz="2000" b="1" dirty="0"/>
              <a:t>任意</a:t>
            </a:r>
            <a:r>
              <a:rPr lang="zh-TW" altLang="en-US" sz="2000" b="1" dirty="0">
                <a:solidFill>
                  <a:srgbClr val="FF0000"/>
                </a:solidFill>
              </a:rPr>
              <a:t>丟棄垃圾</a:t>
            </a:r>
            <a:r>
              <a:rPr lang="zh-TW" altLang="en-US" sz="2000" b="1" dirty="0"/>
              <a:t>的駕駛人、放任貓狗在道路上亂跑的民眾、</a:t>
            </a:r>
            <a:r>
              <a:rPr lang="en-US" altLang="zh-TW" sz="2000" b="1" dirty="0" smtClean="0"/>
              <a:t>….</a:t>
            </a:r>
            <a:endParaRPr lang="en-US" altLang="zh-TW" sz="2000" b="1" dirty="0"/>
          </a:p>
        </p:txBody>
      </p:sp>
    </p:spTree>
    <p:extLst>
      <p:ext uri="{BB962C8B-B14F-4D97-AF65-F5344CB8AC3E}">
        <p14:creationId xmlns:p14="http://schemas.microsoft.com/office/powerpoint/2010/main" val="27729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交通安全四大守則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458724"/>
            <a:ext cx="7978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ts val="12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  <a:defRPr/>
            </a:pPr>
            <a:r>
              <a:rPr kumimoji="1" lang="zh-TW" altLang="en-US" sz="32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防衛兼顧的安全用路</a:t>
            </a:r>
            <a:r>
              <a:rPr kumimoji="1" lang="zh-TW" altLang="en-US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行為</a:t>
            </a:r>
            <a:r>
              <a:rPr kumimoji="1"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kumimoji="1" lang="en-US" altLang="zh-TW" sz="32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1" lang="en-US" altLang="zh-TW" sz="2400" b="1" kern="0" dirty="0" smtClean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—</a:t>
            </a:r>
            <a:r>
              <a:rPr kumimoji="1" lang="zh-TW" altLang="en-US" sz="2400" b="1" kern="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不作事故的製造者，也不成為無辜的事故受害者</a:t>
            </a:r>
            <a:endParaRPr lang="zh-TW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827584" y="2408271"/>
            <a:ext cx="792088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TW" altLang="en-US" sz="2400" b="1" dirty="0"/>
              <a:t>自我保衛之用路行為</a:t>
            </a:r>
            <a:endParaRPr lang="en-US" altLang="zh-TW" sz="2400" b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</a:rPr>
              <a:t>不酒後開車，不疲勞駕駛，不超速</a:t>
            </a:r>
            <a:r>
              <a:rPr lang="zh-TW" altLang="en-US" b="1" dirty="0" smtClean="0">
                <a:solidFill>
                  <a:srgbClr val="C00000"/>
                </a:solidFill>
              </a:rPr>
              <a:t>，不嬉鬧鼓噪</a:t>
            </a:r>
            <a:r>
              <a:rPr lang="en-US" altLang="zh-TW" b="1" dirty="0">
                <a:solidFill>
                  <a:srgbClr val="C00000"/>
                </a:solidFill>
              </a:rPr>
              <a:t>(</a:t>
            </a:r>
            <a:r>
              <a:rPr lang="zh-TW" altLang="en-US" b="1" dirty="0">
                <a:solidFill>
                  <a:srgbClr val="C00000"/>
                </a:solidFill>
              </a:rPr>
              <a:t>尤其是</a:t>
            </a:r>
            <a:r>
              <a:rPr lang="zh-TW" altLang="en-US" b="1" dirty="0" smtClean="0">
                <a:solidFill>
                  <a:srgbClr val="C00000"/>
                </a:solidFill>
              </a:rPr>
              <a:t>年輕人</a:t>
            </a:r>
            <a:r>
              <a:rPr lang="en-US" altLang="zh-TW" b="1" dirty="0" smtClean="0">
                <a:solidFill>
                  <a:srgbClr val="C00000"/>
                </a:solidFill>
              </a:rPr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b="1" dirty="0" smtClean="0">
                <a:solidFill>
                  <a:srgbClr val="C00000"/>
                </a:solidFill>
              </a:rPr>
              <a:t>許多</a:t>
            </a:r>
            <a:r>
              <a:rPr lang="zh-TW" altLang="en-US" b="1" dirty="0">
                <a:solidFill>
                  <a:srgbClr val="C00000"/>
                </a:solidFill>
              </a:rPr>
              <a:t>事故之發生均有先機可循：</a:t>
            </a:r>
            <a:r>
              <a:rPr lang="zh-TW" altLang="en-US" b="1" dirty="0">
                <a:solidFill>
                  <a:schemeClr val="tx2"/>
                </a:solidFill>
              </a:rPr>
              <a:t>預知危險、掌握並驅避</a:t>
            </a:r>
            <a:endParaRPr lang="en-US" altLang="zh-TW" b="1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</a:rPr>
              <a:t>建立專心且隨時用心觀察週遭路況之用路好習慣</a:t>
            </a:r>
            <a:endParaRPr lang="en-US" altLang="zh-TW" b="1" dirty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chemeClr val="tx2"/>
                </a:solidFill>
              </a:rPr>
              <a:t>交岔路口無辜被撞的，通常是綠燈起動後第一位衝出者</a:t>
            </a:r>
            <a:endParaRPr lang="en-US" altLang="zh-TW" b="1" dirty="0">
              <a:solidFill>
                <a:schemeClr val="tx2"/>
              </a:solidFill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TW" altLang="en-US" b="1" dirty="0">
                <a:solidFill>
                  <a:srgbClr val="C00000"/>
                </a:solidFill>
              </a:rPr>
              <a:t>掌握可能之危機</a:t>
            </a:r>
            <a:r>
              <a:rPr lang="zh-TW" altLang="en-US" b="1" dirty="0" smtClean="0"/>
              <a:t>：</a:t>
            </a:r>
            <a:r>
              <a:rPr lang="en-US" altLang="zh-TW" b="1" dirty="0" smtClean="0"/>
              <a:t/>
            </a:r>
            <a:br>
              <a:rPr lang="en-US" altLang="zh-TW" b="1" dirty="0" smtClean="0"/>
            </a:br>
            <a:r>
              <a:rPr lang="zh-TW" altLang="en-US" b="1" dirty="0" smtClean="0">
                <a:solidFill>
                  <a:schemeClr val="tx2"/>
                </a:solidFill>
              </a:rPr>
              <a:t>路邊有小孩在玩、</a:t>
            </a:r>
            <a:r>
              <a:rPr lang="zh-TW" altLang="en-US" b="1" dirty="0">
                <a:solidFill>
                  <a:schemeClr val="tx2"/>
                </a:solidFill>
              </a:rPr>
              <a:t>前方車輛剛在路邊停車、前方車輛無故暫停、遠離大車及裝載不當之車輛、遠離行車軌跡不定車輛、行經交岔路口號一定減速並觀察左右來車</a:t>
            </a:r>
            <a:r>
              <a:rPr lang="en-US" altLang="zh-TW" b="1" dirty="0" smtClean="0">
                <a:solidFill>
                  <a:schemeClr val="tx2"/>
                </a:solidFill>
              </a:rPr>
              <a:t>..</a:t>
            </a:r>
            <a:endParaRPr lang="zh-TW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6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學區危險地圖─校門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4896544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 bwMode="auto">
          <a:xfrm>
            <a:off x="2411760" y="4156636"/>
            <a:ext cx="72008" cy="45719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梯形 8"/>
          <p:cNvSpPr/>
          <p:nvPr/>
        </p:nvSpPr>
        <p:spPr bwMode="auto">
          <a:xfrm rot="16474297">
            <a:off x="1688761" y="3128379"/>
            <a:ext cx="405509" cy="2102231"/>
          </a:xfrm>
          <a:prstGeom prst="trapezoid">
            <a:avLst>
              <a:gd name="adj" fmla="val 30068"/>
            </a:avLst>
          </a:prstGeom>
          <a:solidFill>
            <a:srgbClr val="002060">
              <a:alpha val="4902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梯形 9"/>
          <p:cNvSpPr/>
          <p:nvPr/>
        </p:nvSpPr>
        <p:spPr bwMode="auto">
          <a:xfrm rot="5215001" flipH="1">
            <a:off x="7739295" y="3276327"/>
            <a:ext cx="461039" cy="1732779"/>
          </a:xfrm>
          <a:prstGeom prst="trapezoid">
            <a:avLst>
              <a:gd name="adj" fmla="val 30068"/>
            </a:avLst>
          </a:prstGeom>
          <a:solidFill>
            <a:srgbClr val="002060">
              <a:alpha val="4902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1" name="梯形 10"/>
          <p:cNvSpPr/>
          <p:nvPr/>
        </p:nvSpPr>
        <p:spPr bwMode="auto">
          <a:xfrm rot="17241897">
            <a:off x="776514" y="3585770"/>
            <a:ext cx="690489" cy="2134732"/>
          </a:xfrm>
          <a:prstGeom prst="trapezoid">
            <a:avLst>
              <a:gd name="adj" fmla="val 30068"/>
            </a:avLst>
          </a:prstGeom>
          <a:solidFill>
            <a:srgbClr val="99FF99">
              <a:alpha val="34118"/>
            </a:srgbClr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616620" y="3406819"/>
            <a:ext cx="13388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汽車停放區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2198042" y="5063392"/>
            <a:ext cx="13388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機車停放區</a:t>
            </a:r>
          </a:p>
        </p:txBody>
      </p:sp>
      <p:sp>
        <p:nvSpPr>
          <p:cNvPr id="14" name="等腰三角形 13"/>
          <p:cNvSpPr/>
          <p:nvPr/>
        </p:nvSpPr>
        <p:spPr bwMode="auto">
          <a:xfrm rot="20653814">
            <a:off x="-150242" y="4355498"/>
            <a:ext cx="1767520" cy="1322234"/>
          </a:xfrm>
          <a:prstGeom prst="triangle">
            <a:avLst>
              <a:gd name="adj" fmla="val 18992"/>
            </a:avLst>
          </a:prstGeom>
          <a:solidFill>
            <a:srgbClr val="B1F8B5">
              <a:alpha val="50980"/>
            </a:srgbClr>
          </a:solidFill>
          <a:ln w="57150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9168" y="5212029"/>
            <a:ext cx="133882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接送等待區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橢圓 16"/>
          <p:cNvSpPr/>
          <p:nvPr/>
        </p:nvSpPr>
        <p:spPr bwMode="auto">
          <a:xfrm>
            <a:off x="3045196" y="4043940"/>
            <a:ext cx="2232248" cy="609196"/>
          </a:xfrm>
          <a:prstGeom prst="ellipse">
            <a:avLst/>
          </a:prstGeom>
          <a:noFill/>
          <a:ln w="76200" cap="flat" cmpd="sng" algn="ctr">
            <a:solidFill>
              <a:srgbClr val="FF3399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386" y="3652961"/>
            <a:ext cx="1415867" cy="1323240"/>
          </a:xfrm>
          <a:prstGeom prst="rect">
            <a:avLst/>
          </a:prstGeom>
        </p:spPr>
      </p:pic>
      <p:sp>
        <p:nvSpPr>
          <p:cNvPr id="18" name="右彎箭號 17"/>
          <p:cNvSpPr/>
          <p:nvPr/>
        </p:nvSpPr>
        <p:spPr bwMode="auto">
          <a:xfrm rot="19537935">
            <a:off x="7767193" y="4656695"/>
            <a:ext cx="1139687" cy="1994657"/>
          </a:xfrm>
          <a:prstGeom prst="bentArrow">
            <a:avLst>
              <a:gd name="adj1" fmla="val 9121"/>
              <a:gd name="adj2" fmla="val 15016"/>
              <a:gd name="adj3" fmla="val 16334"/>
              <a:gd name="adj4" fmla="val 78218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868144" y="5708365"/>
            <a:ext cx="18004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腳踏車行進方向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753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學區危險地圖─校門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3" r="2751"/>
          <a:stretch/>
        </p:blipFill>
        <p:spPr>
          <a:xfrm>
            <a:off x="179512" y="1412776"/>
            <a:ext cx="8795718" cy="5287456"/>
          </a:xfrm>
          <a:prstGeom prst="rect">
            <a:avLst/>
          </a:prstGeom>
        </p:spPr>
      </p:pic>
      <p:sp>
        <p:nvSpPr>
          <p:cNvPr id="3" name="向上箭號 2"/>
          <p:cNvSpPr/>
          <p:nvPr/>
        </p:nvSpPr>
        <p:spPr bwMode="auto">
          <a:xfrm rot="18099800">
            <a:off x="7684104" y="4942185"/>
            <a:ext cx="350120" cy="1894289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向上箭號 6"/>
          <p:cNvSpPr/>
          <p:nvPr/>
        </p:nvSpPr>
        <p:spPr bwMode="auto">
          <a:xfrm rot="16200000">
            <a:off x="4394421" y="3439313"/>
            <a:ext cx="311281" cy="3124476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橢圓 4"/>
          <p:cNvSpPr/>
          <p:nvPr/>
        </p:nvSpPr>
        <p:spPr bwMode="auto">
          <a:xfrm rot="18324608">
            <a:off x="4693949" y="4015301"/>
            <a:ext cx="196937" cy="5775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橢圓 7"/>
          <p:cNvSpPr/>
          <p:nvPr/>
        </p:nvSpPr>
        <p:spPr bwMode="auto">
          <a:xfrm rot="3275392" flipV="1">
            <a:off x="3829854" y="4015302"/>
            <a:ext cx="196937" cy="577579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橢圓 8"/>
          <p:cNvSpPr/>
          <p:nvPr/>
        </p:nvSpPr>
        <p:spPr bwMode="auto">
          <a:xfrm rot="14159239" flipV="1">
            <a:off x="888202" y="5206688"/>
            <a:ext cx="1114081" cy="1852391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向上箭號 9"/>
          <p:cNvSpPr/>
          <p:nvPr/>
        </p:nvSpPr>
        <p:spPr bwMode="auto">
          <a:xfrm rot="16200000">
            <a:off x="4191451" y="3689008"/>
            <a:ext cx="91090" cy="1634248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774960" y="3614662"/>
            <a:ext cx="1210588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1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汽車停放區</a:t>
            </a:r>
            <a:endParaRPr lang="zh-TW" altLang="en-US" sz="16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734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49" r="49470" b="502"/>
          <a:stretch/>
        </p:blipFill>
        <p:spPr>
          <a:xfrm>
            <a:off x="395536" y="1484784"/>
            <a:ext cx="8260268" cy="5112568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1115616" y="2636912"/>
            <a:ext cx="2072999" cy="509528"/>
            <a:chOff x="1475628" y="2780928"/>
            <a:chExt cx="2072999" cy="509528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28" y="2780928"/>
              <a:ext cx="318565" cy="278696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1794193" y="2828791"/>
              <a:ext cx="1754434" cy="461665"/>
            </a:xfrm>
            <a:prstGeom prst="rect">
              <a:avLst/>
            </a:prstGeom>
            <a:solidFill>
              <a:srgbClr val="FF66FF">
                <a:alpha val="5490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dirty="0"/>
                <a:t>武聖宮路口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2916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─往新西路，武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聖宮路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口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r="5352"/>
          <a:stretch/>
        </p:blipFill>
        <p:spPr>
          <a:xfrm>
            <a:off x="107504" y="1556792"/>
            <a:ext cx="8951910" cy="489654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2336690" y="5373216"/>
            <a:ext cx="4493538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靠近商港，來往貨車多，車速快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106" y1="88208" x2="50495" y2="65566"/>
                        <a14:foregroundMark x1="87518" y1="89333" x2="81713" y2="61333"/>
                        <a14:foregroundMark x1="31640" y1="37500" x2="31930" y2="46333"/>
                        <a14:foregroundMark x1="21190" y1="67000" x2="22496" y2="73500"/>
                        <a14:foregroundMark x1="8999" y1="76333" x2="12482" y2="82667"/>
                        <a14:foregroundMark x1="4064" y1="61667" x2="4064" y2="70167"/>
                        <a14:foregroundMark x1="48186" y1="73500" x2="47025" y2="87167"/>
                        <a14:foregroundMark x1="50073" y1="82667" x2="51379" y2="91500"/>
                        <a14:foregroundMark x1="57329" y1="67333" x2="61684" y2="83833"/>
                        <a14:foregroundMark x1="53846" y1="68833" x2="61248" y2="67500"/>
                        <a14:foregroundMark x1="91147" y1="71167" x2="93179" y2="81333"/>
                        <a14:foregroundMark x1="91872" y1="85833" x2="91872" y2="85833"/>
                        <a14:foregroundMark x1="77939" y1="77667" x2="75617" y2="8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48264" y="3513495"/>
            <a:ext cx="1331640" cy="93270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56106" y1="88208" x2="50495" y2="65566"/>
                        <a14:foregroundMark x1="87518" y1="89333" x2="81713" y2="61333"/>
                        <a14:foregroundMark x1="31640" y1="37500" x2="31930" y2="46333"/>
                        <a14:foregroundMark x1="21190" y1="67000" x2="22496" y2="73500"/>
                        <a14:foregroundMark x1="8999" y1="76333" x2="12482" y2="82667"/>
                        <a14:foregroundMark x1="4064" y1="61667" x2="4064" y2="70167"/>
                        <a14:foregroundMark x1="48186" y1="73500" x2="47025" y2="87167"/>
                        <a14:foregroundMark x1="50073" y1="82667" x2="51379" y2="91500"/>
                        <a14:foregroundMark x1="57329" y1="67333" x2="61684" y2="83833"/>
                        <a14:foregroundMark x1="53846" y1="68833" x2="61248" y2="67500"/>
                        <a14:foregroundMark x1="91147" y1="71167" x2="93179" y2="81333"/>
                        <a14:foregroundMark x1="91872" y1="85833" x2="91872" y2="85833"/>
                        <a14:foregroundMark x1="77939" y1="77667" x2="75617" y2="8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514324"/>
            <a:ext cx="1656184" cy="1160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2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5" name="標題 1"/>
          <p:cNvSpPr txBox="1">
            <a:spLocks/>
          </p:cNvSpPr>
          <p:nvPr/>
        </p:nvSpPr>
        <p:spPr bwMode="gray">
          <a:xfrm>
            <a:off x="251520" y="836712"/>
            <a:ext cx="8136904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學區危險地圖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2" t="43443" r="38898" b="6808"/>
          <a:stretch/>
        </p:blipFill>
        <p:spPr>
          <a:xfrm>
            <a:off x="395536" y="1484784"/>
            <a:ext cx="8260268" cy="5112568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2915817" y="3356992"/>
            <a:ext cx="1784248" cy="830997"/>
            <a:chOff x="2915817" y="3356992"/>
            <a:chExt cx="1784248" cy="830997"/>
          </a:xfrm>
        </p:grpSpPr>
        <p:sp>
          <p:nvSpPr>
            <p:cNvPr id="7" name="文字方塊 6"/>
            <p:cNvSpPr txBox="1"/>
            <p:nvPr/>
          </p:nvSpPr>
          <p:spPr>
            <a:xfrm>
              <a:off x="2915817" y="3356992"/>
              <a:ext cx="1465684" cy="830997"/>
            </a:xfrm>
            <a:prstGeom prst="rect">
              <a:avLst/>
            </a:prstGeom>
            <a:solidFill>
              <a:srgbClr val="FF66FF">
                <a:alpha val="54902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400" b="1"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</a:lstStyle>
            <a:p>
              <a:r>
                <a:rPr lang="zh-TW" altLang="en-US" dirty="0"/>
                <a:t>中山路</a:t>
              </a:r>
              <a:r>
                <a:rPr lang="en-US" altLang="zh-TW" dirty="0"/>
                <a:t/>
              </a:r>
              <a:br>
                <a:rPr lang="en-US" altLang="zh-TW" dirty="0"/>
              </a:br>
              <a:r>
                <a:rPr lang="zh-TW" altLang="en-US" dirty="0"/>
                <a:t>十字路口</a:t>
              </a:r>
            </a:p>
          </p:txBody>
        </p:sp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1500" y="3356992"/>
              <a:ext cx="318565" cy="2786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11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r="8264"/>
          <a:stretch/>
        </p:blipFill>
        <p:spPr>
          <a:xfrm>
            <a:off x="298983" y="1424184"/>
            <a:ext cx="8568952" cy="515113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中山路十字路口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2052699" y="5094778"/>
            <a:ext cx="540366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來往車輛多，車速快，注意闖紅燈車輛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573016"/>
            <a:ext cx="1889907" cy="115945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6216" y="3429000"/>
            <a:ext cx="1681668" cy="103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26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交通安全</a:t>
            </a:r>
            <a:r>
              <a:rPr lang="zh-TW" altLang="en-US" dirty="0" smtClean="0"/>
              <a:t>教育</a:t>
            </a:r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 bwMode="gray">
          <a:xfrm>
            <a:off x="251520" y="836712"/>
            <a:ext cx="6984776" cy="576064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學區危險</a:t>
            </a:r>
            <a:r>
              <a:rPr lang="zh-TW" altLang="en-U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地圖─</a:t>
            </a:r>
            <a:r>
              <a:rPr lang="zh-TW" alt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中山路十字路口</a:t>
            </a:r>
            <a:endParaRPr lang="zh-TW" altLang="en-US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" r="11676"/>
          <a:stretch/>
        </p:blipFill>
        <p:spPr>
          <a:xfrm>
            <a:off x="79418" y="1628800"/>
            <a:ext cx="9032558" cy="4896544"/>
          </a:xfrm>
          <a:prstGeom prst="rect">
            <a:avLst/>
          </a:prstGeom>
        </p:spPr>
      </p:pic>
      <p:sp>
        <p:nvSpPr>
          <p:cNvPr id="10" name="向上箭號 9"/>
          <p:cNvSpPr/>
          <p:nvPr/>
        </p:nvSpPr>
        <p:spPr bwMode="auto">
          <a:xfrm rot="18379837">
            <a:off x="7483053" y="4058191"/>
            <a:ext cx="205667" cy="2888497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向上箭號 12"/>
          <p:cNvSpPr/>
          <p:nvPr/>
        </p:nvSpPr>
        <p:spPr bwMode="auto">
          <a:xfrm rot="16200000">
            <a:off x="5284347" y="3748462"/>
            <a:ext cx="144017" cy="1521317"/>
          </a:xfrm>
          <a:prstGeom prst="up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2109449" y="2495999"/>
            <a:ext cx="45441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腳踏車兩段式左轉。不闖紅燈，不逆向左轉</a:t>
            </a:r>
            <a:endParaRPr lang="zh-TW" altLang="en-US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右彎箭號 4"/>
          <p:cNvSpPr/>
          <p:nvPr/>
        </p:nvSpPr>
        <p:spPr bwMode="auto">
          <a:xfrm flipH="1">
            <a:off x="2075918" y="4293096"/>
            <a:ext cx="3335980" cy="1984143"/>
          </a:xfrm>
          <a:prstGeom prst="bentArrow">
            <a:avLst>
              <a:gd name="adj1" fmla="val 7812"/>
              <a:gd name="adj2" fmla="val 10998"/>
              <a:gd name="adj3" fmla="val 16334"/>
              <a:gd name="adj4" fmla="val 92578"/>
            </a:avLst>
          </a:prstGeom>
          <a:solidFill>
            <a:schemeClr val="bg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向左箭號 6"/>
          <p:cNvSpPr/>
          <p:nvPr/>
        </p:nvSpPr>
        <p:spPr bwMode="auto">
          <a:xfrm rot="2606929">
            <a:off x="4104717" y="7318444"/>
            <a:ext cx="1864536" cy="467504"/>
          </a:xfrm>
          <a:prstGeom prst="leftArrow">
            <a:avLst>
              <a:gd name="adj1" fmla="val 24235"/>
              <a:gd name="adj2" fmla="val 6457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r="38012" b="5057"/>
          <a:stretch/>
        </p:blipFill>
        <p:spPr>
          <a:xfrm rot="295168">
            <a:off x="4272733" y="5550996"/>
            <a:ext cx="735941" cy="69189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501" y1="48379" x2="24818" y2="61513"/>
                        <a14:foregroundMark x1="6093" y1="64838" x2="16434" y2="71571"/>
                        <a14:foregroundMark x1="50755" y1="70657" x2="45947" y2="92602"/>
                        <a14:foregroundMark x1="54276" y1="79302" x2="52096" y2="87864"/>
                        <a14:foregroundMark x1="41140" y1="89859" x2="46059" y2="94264"/>
                        <a14:foregroundMark x1="92677" y1="47631" x2="91671" y2="60599"/>
                        <a14:foregroundMark x1="63164" y1="6816" x2="87479" y2="9227"/>
                        <a14:foregroundMark x1="8664" y1="39900" x2="5757" y2="46301"/>
                        <a14:foregroundMark x1="4248" y1="54198" x2="4975" y2="69742"/>
                        <a14:foregroundMark x1="28508" y1="88612" x2="6987" y2="74148"/>
                        <a14:backgroundMark x1="40525" y1="4821" x2="63499" y2="1330"/>
                        <a14:backgroundMark x1="74343" y1="5154" x2="79877" y2="5736"/>
                        <a14:backgroundMark x1="66238" y1="4988" x2="71996" y2="4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883" flipH="1">
            <a:off x="812678" y="4200788"/>
            <a:ext cx="1131747" cy="76068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578" y="4925749"/>
            <a:ext cx="769154" cy="718835"/>
          </a:xfrm>
          <a:prstGeom prst="rect">
            <a:avLst/>
          </a:prstGeom>
        </p:spPr>
      </p:pic>
      <p:sp>
        <p:nvSpPr>
          <p:cNvPr id="4" name="爆炸 2 3"/>
          <p:cNvSpPr/>
          <p:nvPr/>
        </p:nvSpPr>
        <p:spPr bwMode="auto">
          <a:xfrm>
            <a:off x="1453413" y="4187667"/>
            <a:ext cx="936104" cy="830675"/>
          </a:xfrm>
          <a:prstGeom prst="irregularSeal2">
            <a:avLst/>
          </a:prstGeom>
          <a:solidFill>
            <a:srgbClr val="FFFFFF">
              <a:alpha val="67059"/>
            </a:srgbClr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70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0.04398 L -0.20834 -0.2861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-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28039 -0.191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8" y="-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5" grpId="0" animBg="1"/>
      <p:bldP spid="7" grpId="0" animBg="1"/>
      <p:bldP spid="4" grpId="0" animBg="1"/>
    </p:bldLst>
  </p:timing>
</p:sld>
</file>

<file path=ppt/theme/theme1.xml><?xml version="1.0" encoding="utf-8"?>
<a:theme xmlns:a="http://schemas.openxmlformats.org/drawingml/2006/main" name="587TGp_School_light">
  <a:themeElements>
    <a:clrScheme name="587TGp_School_light 2">
      <a:dk1>
        <a:srgbClr val="000000"/>
      </a:dk1>
      <a:lt1>
        <a:srgbClr val="DCFCDE"/>
      </a:lt1>
      <a:dk2>
        <a:srgbClr val="000000"/>
      </a:dk2>
      <a:lt2>
        <a:srgbClr val="FFFFFF"/>
      </a:lt2>
      <a:accent1>
        <a:srgbClr val="AD6DD5"/>
      </a:accent1>
      <a:accent2>
        <a:srgbClr val="4AD828"/>
      </a:accent2>
      <a:accent3>
        <a:srgbClr val="EBFDEC"/>
      </a:accent3>
      <a:accent4>
        <a:srgbClr val="000000"/>
      </a:accent4>
      <a:accent5>
        <a:srgbClr val="D3BAE7"/>
      </a:accent5>
      <a:accent6>
        <a:srgbClr val="42C423"/>
      </a:accent6>
      <a:hlink>
        <a:srgbClr val="F8A858"/>
      </a:hlink>
      <a:folHlink>
        <a:srgbClr val="5FB5EF"/>
      </a:folHlink>
    </a:clrScheme>
    <a:fontScheme name="587TGp_School_ligh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587TGp_School_light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7TGp_School_light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87TGp_School_light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587TGp_School_light</Template>
  <TotalTime>1518</TotalTime>
  <Words>799</Words>
  <Application>Microsoft Office PowerPoint</Application>
  <PresentationFormat>如螢幕大小 (4:3)</PresentationFormat>
  <Paragraphs>120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3" baseType="lpstr">
      <vt:lpstr>微軟正黑體</vt:lpstr>
      <vt:lpstr>新細明體</vt:lpstr>
      <vt:lpstr>標楷體</vt:lpstr>
      <vt:lpstr>Arial</vt:lpstr>
      <vt:lpstr>Wingdings</vt:lpstr>
      <vt:lpstr>587TGp_School_light</vt:lpstr>
      <vt:lpstr>PowerPoint 簡報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  <vt:lpstr>交通安全教育</vt:lpstr>
    </vt:vector>
  </TitlesOfParts>
  <Company>CMT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PowerTemplate</dc:title>
  <dc:creator>user</dc:creator>
  <cp:lastModifiedBy>方豐榮</cp:lastModifiedBy>
  <cp:revision>156</cp:revision>
  <dcterms:created xsi:type="dcterms:W3CDTF">2010-11-10T02:07:28Z</dcterms:created>
  <dcterms:modified xsi:type="dcterms:W3CDTF">2017-09-11T00:47:36Z</dcterms:modified>
</cp:coreProperties>
</file>