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3" r:id="rId2"/>
    <p:sldId id="330" r:id="rId3"/>
    <p:sldId id="331" r:id="rId4"/>
    <p:sldId id="332" r:id="rId5"/>
    <p:sldId id="333" r:id="rId6"/>
    <p:sldId id="334" r:id="rId7"/>
    <p:sldId id="344" r:id="rId8"/>
    <p:sldId id="335" r:id="rId9"/>
    <p:sldId id="337" r:id="rId10"/>
    <p:sldId id="336" r:id="rId11"/>
    <p:sldId id="338" r:id="rId12"/>
    <p:sldId id="339" r:id="rId13"/>
    <p:sldId id="340" r:id="rId14"/>
    <p:sldId id="341" r:id="rId15"/>
    <p:sldId id="342" r:id="rId16"/>
    <p:sldId id="343" r:id="rId17"/>
    <p:sldId id="345" r:id="rId18"/>
    <p:sldId id="34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0099"/>
    <a:srgbClr val="B1F8B5"/>
    <a:srgbClr val="FF66FF"/>
    <a:srgbClr val="FF99FF"/>
    <a:srgbClr val="00FF00"/>
    <a:srgbClr val="009900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6" autoAdjust="0"/>
    <p:restoredTop sz="94654" autoAdjust="0"/>
  </p:normalViewPr>
  <p:slideViewPr>
    <p:cSldViewPr>
      <p:cViewPr varScale="1">
        <p:scale>
          <a:sx n="84" d="100"/>
          <a:sy n="84" d="100"/>
        </p:scale>
        <p:origin x="1325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微軟正黑體" panose="020B0604030504040204" pitchFamily="34" charset="-120"/>
              </a:defRPr>
            </a:lvl1pPr>
          </a:lstStyle>
          <a:p>
            <a:endParaRPr lang="en-US" altLang="zh-TW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endParaRPr lang="en-US" altLang="zh-TW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微軟正黑體" panose="020B0604030504040204" pitchFamily="34" charset="-120"/>
              </a:defRPr>
            </a:lvl1pPr>
          </a:lstStyle>
          <a:p>
            <a:endParaRPr lang="en-US" altLang="zh-TW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fld id="{113B2A2F-9032-4D33-A979-B2C0F9F8932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8831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9" name="Rectangle 27"/>
          <p:cNvSpPr>
            <a:spLocks noChangeArrowheads="1"/>
          </p:cNvSpPr>
          <p:nvPr/>
        </p:nvSpPr>
        <p:spPr bwMode="gray">
          <a:xfrm rot="-472398">
            <a:off x="381000" y="304800"/>
            <a:ext cx="4267200" cy="4267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gray">
          <a:xfrm rot="-1211045">
            <a:off x="762000" y="1219200"/>
            <a:ext cx="4876800" cy="4876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8204" name="Picture 12" descr="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466975" y="0"/>
            <a:ext cx="2105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Freeform 7"/>
          <p:cNvSpPr>
            <a:spLocks/>
          </p:cNvSpPr>
          <p:nvPr userDrawn="1"/>
        </p:nvSpPr>
        <p:spPr bwMode="gray">
          <a:xfrm>
            <a:off x="2895600" y="0"/>
            <a:ext cx="6248400" cy="6858000"/>
          </a:xfrm>
          <a:custGeom>
            <a:avLst/>
            <a:gdLst>
              <a:gd name="T0" fmla="*/ 305 w 3936"/>
              <a:gd name="T1" fmla="*/ 4317 h 4320"/>
              <a:gd name="T2" fmla="*/ 0 w 3936"/>
              <a:gd name="T3" fmla="*/ 0 h 4320"/>
              <a:gd name="T4" fmla="*/ 3936 w 3936"/>
              <a:gd name="T5" fmla="*/ 0 h 4320"/>
              <a:gd name="T6" fmla="*/ 3936 w 3936"/>
              <a:gd name="T7" fmla="*/ 4320 h 4320"/>
              <a:gd name="T8" fmla="*/ 305 w 3936"/>
              <a:gd name="T9" fmla="*/ 4317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36" h="4320">
                <a:moveTo>
                  <a:pt x="305" y="4317"/>
                </a:moveTo>
                <a:lnTo>
                  <a:pt x="0" y="0"/>
                </a:lnTo>
                <a:lnTo>
                  <a:pt x="3936" y="0"/>
                </a:lnTo>
                <a:lnTo>
                  <a:pt x="3936" y="4320"/>
                </a:lnTo>
                <a:lnTo>
                  <a:pt x="305" y="4317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372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1295400"/>
            <a:ext cx="5638800" cy="1012825"/>
          </a:xfrm>
        </p:spPr>
        <p:txBody>
          <a:bodyPr/>
          <a:lstStyle>
            <a:lvl1pPr algn="r">
              <a:defRPr sz="55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514600"/>
            <a:ext cx="49530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gray">
          <a:xfrm>
            <a:off x="3657600" y="54864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gray">
          <a:xfrm>
            <a:off x="3657600" y="57150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gray">
          <a:xfrm>
            <a:off x="3657600" y="59436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gray">
          <a:xfrm>
            <a:off x="3657600" y="61722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8221" name="Picture 29" descr="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44625" y="0"/>
            <a:ext cx="384175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 descr="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676400" y="1193800"/>
            <a:ext cx="396875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6" name="Picture 34" descr="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76600" y="4797425"/>
            <a:ext cx="2592388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35E7A-8D81-45C3-985B-B6E34242C7F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197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AC5A3-C60A-430A-A347-F816355B229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087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B1128-0F8E-4105-97AC-AA75AD18D76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433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91D89-08CB-4E64-B25D-4C8BFCDC4B5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008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A7086-7A0E-4DDB-B551-2C308E475D8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653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8C324-37EC-4355-869D-502805931D6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103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59838-A45A-46CE-9069-06A703AF687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173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B4411-5808-4E31-99EB-0DB6F3C7C00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733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5D50B-FAD0-42A4-8B68-D564C14E7A0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352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066C3-A35B-4C82-8CB3-E78FBED0EA8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292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01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60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3" name="Freeform 29"/>
          <p:cNvSpPr>
            <a:spLocks/>
          </p:cNvSpPr>
          <p:nvPr/>
        </p:nvSpPr>
        <p:spPr bwMode="ltGray">
          <a:xfrm>
            <a:off x="228600" y="0"/>
            <a:ext cx="8915400" cy="6883400"/>
          </a:xfrm>
          <a:custGeom>
            <a:avLst/>
            <a:gdLst>
              <a:gd name="T0" fmla="*/ 312 w 5480"/>
              <a:gd name="T1" fmla="*/ 4336 h 4336"/>
              <a:gd name="T2" fmla="*/ 0 w 5480"/>
              <a:gd name="T3" fmla="*/ 0 h 4336"/>
              <a:gd name="T4" fmla="*/ 5480 w 5480"/>
              <a:gd name="T5" fmla="*/ 0 h 4336"/>
              <a:gd name="T6" fmla="*/ 5480 w 5480"/>
              <a:gd name="T7" fmla="*/ 4320 h 4336"/>
              <a:gd name="T8" fmla="*/ 312 w 5480"/>
              <a:gd name="T9" fmla="*/ 4336 h 4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80" h="4336">
                <a:moveTo>
                  <a:pt x="312" y="4336"/>
                </a:moveTo>
                <a:lnTo>
                  <a:pt x="0" y="0"/>
                </a:lnTo>
                <a:lnTo>
                  <a:pt x="5480" y="0"/>
                </a:lnTo>
                <a:lnTo>
                  <a:pt x="5480" y="4320"/>
                </a:lnTo>
                <a:lnTo>
                  <a:pt x="312" y="4336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76200"/>
            <a:ext cx="6934200" cy="9144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8194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微軟正黑體" panose="020B0604030504040204" pitchFamily="34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29200" y="6477000"/>
            <a:ext cx="198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微軟正黑體" panose="020B0604030504040204" pitchFamily="34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微軟正黑體" panose="020B0604030504040204" pitchFamily="34" charset="-120"/>
              </a:defRPr>
            </a:lvl1pPr>
          </a:lstStyle>
          <a:p>
            <a:fld id="{CB9E2B83-A000-4606-BCC1-3D32BFA72385}" type="slidenum">
              <a:rPr lang="zh-TW" altLang="en-US"/>
              <a:pPr/>
              <a:t>‹#›</a:t>
            </a:fld>
            <a:endParaRPr lang="en-US" altLang="zh-TW"/>
          </a:p>
        </p:txBody>
      </p:sp>
      <p:pic>
        <p:nvPicPr>
          <p:cNvPr id="1044" name="Picture 20" descr="06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6200" y="5638800"/>
            <a:ext cx="16764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762000" y="381000"/>
            <a:ext cx="6781800" cy="609600"/>
            <a:chOff x="480" y="240"/>
            <a:chExt cx="3168" cy="576"/>
          </a:xfrm>
        </p:grpSpPr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480" y="240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480" y="384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480" y="528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480" y="672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480" y="816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40" name="Rectangle 16" descr="04"/>
          <p:cNvSpPr>
            <a:spLocks noChangeArrowheads="1"/>
          </p:cNvSpPr>
          <p:nvPr/>
        </p:nvSpPr>
        <p:spPr bwMode="gray">
          <a:xfrm rot="1760290">
            <a:off x="8013700" y="263525"/>
            <a:ext cx="901700" cy="901700"/>
          </a:xfrm>
          <a:prstGeom prst="rect">
            <a:avLst/>
          </a:prstGeom>
          <a:blipFill dpi="0" rotWithShape="1"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1" name="Rectangle 17" descr="03"/>
          <p:cNvSpPr>
            <a:spLocks noChangeArrowheads="1"/>
          </p:cNvSpPr>
          <p:nvPr/>
        </p:nvSpPr>
        <p:spPr bwMode="gray">
          <a:xfrm rot="682726">
            <a:off x="7283450" y="211138"/>
            <a:ext cx="1022350" cy="1022350"/>
          </a:xfrm>
          <a:prstGeom prst="rect">
            <a:avLst/>
          </a:prstGeom>
          <a:blipFill dpi="0" rotWithShape="1">
            <a:blip r:embed="rId1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043" name="Picture 19" descr="04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747000" y="0"/>
            <a:ext cx="1905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03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674100" y="193675"/>
            <a:ext cx="165100" cy="2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1187624" y="1988840"/>
            <a:ext cx="6934200" cy="345638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zh-TW" altLang="en-US" sz="8000" dirty="0"/>
              <a:t>交通安全</a:t>
            </a:r>
            <a:r>
              <a:rPr lang="zh-TW" altLang="en-US" sz="8000" dirty="0" smtClean="0"/>
              <a:t>教育</a:t>
            </a:r>
            <a:endParaRPr lang="en-US" altLang="zh-TW" sz="8000" dirty="0"/>
          </a:p>
          <a:p>
            <a:pPr algn="ctr">
              <a:lnSpc>
                <a:spcPct val="150000"/>
              </a:lnSpc>
            </a:pP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─愛心</a:t>
            </a:r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服務站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1520" y="476672"/>
            <a:ext cx="66247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嘉義縣布新國小教育宣導</a:t>
            </a:r>
            <a:endParaRPr lang="zh-TW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65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1520" y="174340"/>
            <a:ext cx="8424936" cy="914400"/>
          </a:xfrm>
        </p:spPr>
        <p:txBody>
          <a:bodyPr/>
          <a:lstStyle/>
          <a:p>
            <a:r>
              <a:rPr lang="zh-TW" altLang="en-US" dirty="0" smtClean="0"/>
              <a:t>認識愛心服務站</a:t>
            </a:r>
            <a:endParaRPr lang="zh-TW" altLang="en-US" sz="3600" dirty="0"/>
          </a:p>
        </p:txBody>
      </p:sp>
      <p:sp>
        <p:nvSpPr>
          <p:cNvPr id="5" name="標題 1"/>
          <p:cNvSpPr txBox="1">
            <a:spLocks/>
          </p:cNvSpPr>
          <p:nvPr/>
        </p:nvSpPr>
        <p:spPr bwMode="gray">
          <a:xfrm>
            <a:off x="827584" y="980728"/>
            <a:ext cx="7103504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TW" sz="36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九點茶飲</a:t>
            </a:r>
            <a:endParaRPr lang="zh-TW" altLang="en-US" sz="36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1556792"/>
            <a:ext cx="7008779" cy="525658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76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1520" y="174340"/>
            <a:ext cx="8424936" cy="914400"/>
          </a:xfrm>
        </p:spPr>
        <p:txBody>
          <a:bodyPr/>
          <a:lstStyle/>
          <a:p>
            <a:r>
              <a:rPr lang="zh-TW" altLang="en-US" dirty="0" smtClean="0"/>
              <a:t>認識愛心服務站</a:t>
            </a:r>
            <a:endParaRPr lang="zh-TW" altLang="en-US" sz="3600" dirty="0"/>
          </a:p>
        </p:txBody>
      </p:sp>
      <p:sp>
        <p:nvSpPr>
          <p:cNvPr id="5" name="標題 1"/>
          <p:cNvSpPr txBox="1">
            <a:spLocks/>
          </p:cNvSpPr>
          <p:nvPr/>
        </p:nvSpPr>
        <p:spPr bwMode="gray">
          <a:xfrm>
            <a:off x="827584" y="980728"/>
            <a:ext cx="7103504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TW" sz="36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九點茶飲</a:t>
            </a:r>
            <a:endParaRPr lang="zh-TW" altLang="en-US" sz="36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6948264" cy="521119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90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1520" y="174340"/>
            <a:ext cx="8424936" cy="914400"/>
          </a:xfrm>
        </p:spPr>
        <p:txBody>
          <a:bodyPr/>
          <a:lstStyle/>
          <a:p>
            <a:r>
              <a:rPr lang="zh-TW" altLang="en-US" dirty="0" smtClean="0"/>
              <a:t>認識愛心服務站</a:t>
            </a:r>
            <a:endParaRPr lang="zh-TW" altLang="en-US" sz="3600" dirty="0"/>
          </a:p>
        </p:txBody>
      </p:sp>
      <p:sp>
        <p:nvSpPr>
          <p:cNvPr id="5" name="標題 1"/>
          <p:cNvSpPr txBox="1">
            <a:spLocks/>
          </p:cNvSpPr>
          <p:nvPr/>
        </p:nvSpPr>
        <p:spPr bwMode="gray">
          <a:xfrm>
            <a:off x="827584" y="980728"/>
            <a:ext cx="7103504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TW" sz="36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九點茶飲</a:t>
            </a:r>
            <a:endParaRPr lang="zh-TW" altLang="en-US" sz="36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85368"/>
            <a:ext cx="6972267" cy="52292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95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1520" y="174340"/>
            <a:ext cx="8424936" cy="914400"/>
          </a:xfrm>
        </p:spPr>
        <p:txBody>
          <a:bodyPr/>
          <a:lstStyle/>
          <a:p>
            <a:r>
              <a:rPr lang="zh-TW" altLang="en-US" dirty="0" smtClean="0"/>
              <a:t>認識愛心服務站</a:t>
            </a:r>
            <a:endParaRPr lang="zh-TW" altLang="en-US" sz="3600" dirty="0"/>
          </a:p>
        </p:txBody>
      </p:sp>
      <p:sp>
        <p:nvSpPr>
          <p:cNvPr id="5" name="標題 1"/>
          <p:cNvSpPr txBox="1">
            <a:spLocks/>
          </p:cNvSpPr>
          <p:nvPr/>
        </p:nvSpPr>
        <p:spPr bwMode="gray">
          <a:xfrm>
            <a:off x="827584" y="980728"/>
            <a:ext cx="7103504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TW" sz="36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3.7-11</a:t>
            </a:r>
            <a:r>
              <a:rPr lang="zh-TW" altLang="en-US" sz="36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布新店</a:t>
            </a:r>
            <a:endParaRPr lang="zh-TW" altLang="en-US" sz="36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00" y="1556792"/>
            <a:ext cx="7020272" cy="526520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14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1520" y="174340"/>
            <a:ext cx="8424936" cy="914400"/>
          </a:xfrm>
        </p:spPr>
        <p:txBody>
          <a:bodyPr/>
          <a:lstStyle/>
          <a:p>
            <a:r>
              <a:rPr lang="zh-TW" altLang="en-US" dirty="0" smtClean="0"/>
              <a:t>認識愛心服務站</a:t>
            </a:r>
            <a:endParaRPr lang="zh-TW" altLang="en-US" sz="3600" dirty="0"/>
          </a:p>
        </p:txBody>
      </p:sp>
      <p:sp>
        <p:nvSpPr>
          <p:cNvPr id="5" name="標題 1"/>
          <p:cNvSpPr txBox="1">
            <a:spLocks/>
          </p:cNvSpPr>
          <p:nvPr/>
        </p:nvSpPr>
        <p:spPr bwMode="gray">
          <a:xfrm>
            <a:off x="827584" y="980728"/>
            <a:ext cx="7103504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TW" sz="36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3.7-11</a:t>
            </a:r>
            <a:r>
              <a:rPr lang="zh-TW" altLang="en-US" sz="36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布新店</a:t>
            </a:r>
            <a:endParaRPr lang="zh-TW" altLang="en-US" sz="36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83313"/>
            <a:ext cx="7032916" cy="527468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459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1520" y="174340"/>
            <a:ext cx="8424936" cy="914400"/>
          </a:xfrm>
        </p:spPr>
        <p:txBody>
          <a:bodyPr/>
          <a:lstStyle/>
          <a:p>
            <a:r>
              <a:rPr lang="zh-TW" altLang="en-US" dirty="0" smtClean="0"/>
              <a:t>認識愛心服務站</a:t>
            </a:r>
            <a:endParaRPr lang="zh-TW" altLang="en-US" sz="3600" dirty="0"/>
          </a:p>
        </p:txBody>
      </p:sp>
      <p:sp>
        <p:nvSpPr>
          <p:cNvPr id="5" name="標題 1"/>
          <p:cNvSpPr txBox="1">
            <a:spLocks/>
          </p:cNvSpPr>
          <p:nvPr/>
        </p:nvSpPr>
        <p:spPr bwMode="gray">
          <a:xfrm>
            <a:off x="827584" y="980728"/>
            <a:ext cx="7103504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TW" sz="36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6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早安美芝城</a:t>
            </a:r>
            <a:endParaRPr lang="zh-TW" altLang="en-US" sz="36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88808"/>
            <a:ext cx="6948264" cy="521119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268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1520" y="174340"/>
            <a:ext cx="8424936" cy="914400"/>
          </a:xfrm>
        </p:spPr>
        <p:txBody>
          <a:bodyPr/>
          <a:lstStyle/>
          <a:p>
            <a:r>
              <a:rPr lang="zh-TW" altLang="en-US" dirty="0" smtClean="0"/>
              <a:t>認識愛心服務站</a:t>
            </a:r>
            <a:endParaRPr lang="zh-TW" altLang="en-US" sz="3600" dirty="0"/>
          </a:p>
        </p:txBody>
      </p:sp>
      <p:sp>
        <p:nvSpPr>
          <p:cNvPr id="5" name="標題 1"/>
          <p:cNvSpPr txBox="1">
            <a:spLocks/>
          </p:cNvSpPr>
          <p:nvPr/>
        </p:nvSpPr>
        <p:spPr bwMode="gray">
          <a:xfrm>
            <a:off x="827584" y="980728"/>
            <a:ext cx="7103504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TW" sz="36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6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早安美芝城</a:t>
            </a:r>
            <a:endParaRPr lang="zh-TW" altLang="en-US" sz="36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63656"/>
            <a:ext cx="7020272" cy="526520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949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1520" y="174340"/>
            <a:ext cx="8424936" cy="914400"/>
          </a:xfrm>
        </p:spPr>
        <p:txBody>
          <a:bodyPr/>
          <a:lstStyle/>
          <a:p>
            <a:r>
              <a:rPr lang="zh-TW" altLang="en-US" dirty="0" smtClean="0"/>
              <a:t>向愛心服務站─請求協助</a:t>
            </a:r>
            <a:endParaRPr lang="zh-TW" altLang="en-US" sz="36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611560" y="108874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TW" altLang="en-US" sz="32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老闆（叔叔、阿姨、姊姊）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您好，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我是布新國小的學生，我的</a:t>
            </a:r>
            <a:r>
              <a:rPr lang="zh-TW" altLang="en-US" sz="3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爸爸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會比較晚到，我想在這裡等</a:t>
            </a:r>
            <a:r>
              <a:rPr lang="zh-TW" altLang="en-US" sz="32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爸爸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來接我，可以嗎？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11560" y="378904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我是布新國小的學生，我在等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媽媽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來接，可是等了很久一直沒來，我想借電話打給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媽媽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，可以嗎？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8" name="直線接點 7"/>
          <p:cNvCxnSpPr/>
          <p:nvPr/>
        </p:nvCxnSpPr>
        <p:spPr bwMode="auto">
          <a:xfrm>
            <a:off x="539552" y="3645024"/>
            <a:ext cx="7992888" cy="0"/>
          </a:xfrm>
          <a:prstGeom prst="line">
            <a:avLst/>
          </a:prstGeom>
          <a:ln w="28575">
            <a:solidFill>
              <a:srgbClr val="FF0000"/>
            </a:solidFill>
            <a:prstDash val="lgDash"/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7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1520" y="174340"/>
            <a:ext cx="8424936" cy="914400"/>
          </a:xfrm>
        </p:spPr>
        <p:txBody>
          <a:bodyPr/>
          <a:lstStyle/>
          <a:p>
            <a:r>
              <a:rPr lang="zh-TW" altLang="en-US" dirty="0" smtClean="0"/>
              <a:t>向愛心服務站─請求協助</a:t>
            </a:r>
            <a:endParaRPr lang="zh-TW" altLang="en-US" sz="36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683568" y="1412776"/>
            <a:ext cx="7344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小朋友！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接受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了幫忙，別忘了向協助你的阿姨或是叔叔</a:t>
            </a:r>
            <a:b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說聲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~~~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謝謝您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606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6934200" cy="914400"/>
          </a:xfrm>
        </p:spPr>
        <p:txBody>
          <a:bodyPr/>
          <a:lstStyle/>
          <a:p>
            <a:r>
              <a:rPr lang="zh-TW" altLang="en-US" dirty="0"/>
              <a:t>愛心服務站設置的目標</a:t>
            </a:r>
          </a:p>
        </p:txBody>
      </p:sp>
      <p:sp>
        <p:nvSpPr>
          <p:cNvPr id="5" name="矩形 4"/>
          <p:cNvSpPr/>
          <p:nvPr/>
        </p:nvSpPr>
        <p:spPr>
          <a:xfrm>
            <a:off x="277044" y="1556792"/>
            <a:ext cx="8208912" cy="4160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000" lvl="1" indent="-648000">
              <a:lnSpc>
                <a:spcPct val="150000"/>
              </a:lnSpc>
              <a:spcBef>
                <a:spcPts val="1800"/>
              </a:spcBef>
              <a:buFont typeface="+mj-ea"/>
              <a:buAutoNum type="ea1ChtPeriod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結合社區商家發揮守望相助精神，共同關懷社區兒童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00000" lvl="1" indent="-648000">
              <a:lnSpc>
                <a:spcPct val="150000"/>
              </a:lnSpc>
              <a:spcBef>
                <a:spcPts val="1800"/>
              </a:spcBef>
              <a:buFont typeface="+mj-ea"/>
              <a:buAutoNum type="ea1ChtPeriod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維護學童上下學校外安全，擴充意外發生時的求援地點，使傷害銳減。</a:t>
            </a:r>
          </a:p>
          <a:p>
            <a:pPr marL="900000" lvl="1" indent="-648000">
              <a:lnSpc>
                <a:spcPct val="150000"/>
              </a:lnSpc>
              <a:spcBef>
                <a:spcPts val="1800"/>
              </a:spcBef>
              <a:buFont typeface="+mj-ea"/>
              <a:buAutoNum type="ea1ChtPeriod"/>
            </a:pP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930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6934200" cy="914400"/>
          </a:xfrm>
        </p:spPr>
        <p:txBody>
          <a:bodyPr/>
          <a:lstStyle/>
          <a:p>
            <a:r>
              <a:rPr lang="zh-TW" altLang="en-US" dirty="0"/>
              <a:t>愛心服務站的功能</a:t>
            </a:r>
          </a:p>
        </p:txBody>
      </p:sp>
      <p:sp>
        <p:nvSpPr>
          <p:cNvPr id="5" name="矩形 4"/>
          <p:cNvSpPr/>
          <p:nvPr/>
        </p:nvSpPr>
        <p:spPr>
          <a:xfrm>
            <a:off x="277044" y="1556792"/>
            <a:ext cx="820891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000" lvl="1" indent="-648000">
              <a:lnSpc>
                <a:spcPct val="150000"/>
              </a:lnSpc>
              <a:spcBef>
                <a:spcPts val="1800"/>
              </a:spcBef>
              <a:buFont typeface="+mj-ea"/>
              <a:buAutoNum type="ea1ChtPeriod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協助維護學生上下學路隊秩序與安全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00000" lvl="1" indent="-648000">
              <a:lnSpc>
                <a:spcPct val="150000"/>
              </a:lnSpc>
              <a:spcBef>
                <a:spcPts val="1800"/>
              </a:spcBef>
              <a:buFont typeface="+mj-ea"/>
              <a:buAutoNum type="ea1ChtPeriod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提供學生被搭訕、跟蹤或偶突發事件時之安全庇護場所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。等待家長接送。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00000" lvl="1" indent="-648000">
              <a:lnSpc>
                <a:spcPct val="150000"/>
              </a:lnSpc>
              <a:spcBef>
                <a:spcPts val="1800"/>
              </a:spcBef>
              <a:buFont typeface="+mj-ea"/>
              <a:buAutoNum type="ea1ChtPeriod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提供學生急用電話借助服務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236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6934200" cy="914400"/>
          </a:xfrm>
        </p:spPr>
        <p:txBody>
          <a:bodyPr/>
          <a:lstStyle/>
          <a:p>
            <a:r>
              <a:rPr lang="zh-TW" altLang="en-US" dirty="0"/>
              <a:t>愛心服務站的功能</a:t>
            </a:r>
          </a:p>
        </p:txBody>
      </p:sp>
      <p:sp>
        <p:nvSpPr>
          <p:cNvPr id="5" name="矩形 4"/>
          <p:cNvSpPr/>
          <p:nvPr/>
        </p:nvSpPr>
        <p:spPr>
          <a:xfrm>
            <a:off x="277044" y="1556792"/>
            <a:ext cx="820891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000" lvl="1" indent="-648000">
              <a:spcBef>
                <a:spcPts val="3000"/>
              </a:spcBef>
              <a:buFont typeface="+mj-ea"/>
              <a:buAutoNum type="ea1ChtPeriod" startAt="4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提供雨天時躲雨或輕便雨具之借用。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00000" lvl="1" indent="-648000">
              <a:lnSpc>
                <a:spcPct val="150000"/>
              </a:lnSpc>
              <a:spcBef>
                <a:spcPts val="1800"/>
              </a:spcBef>
              <a:buFont typeface="+mj-ea"/>
              <a:buAutoNum type="ea1ChtPeriod" startAt="4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上下學時段與夜間在外逗留學生之通報與協尋。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00000" lvl="1" indent="-648000">
              <a:spcBef>
                <a:spcPts val="3000"/>
              </a:spcBef>
              <a:buFont typeface="+mj-ea"/>
              <a:buAutoNum type="ea1ChtPeriod" startAt="4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協助處理學生校外意外事故、暴力事件，並儘速與學校及當地警察機關聯繫。</a:t>
            </a:r>
          </a:p>
        </p:txBody>
      </p:sp>
    </p:spTree>
    <p:extLst>
      <p:ext uri="{BB962C8B-B14F-4D97-AF65-F5344CB8AC3E}">
        <p14:creationId xmlns:p14="http://schemas.microsoft.com/office/powerpoint/2010/main" val="24320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934200" cy="914400"/>
          </a:xfrm>
        </p:spPr>
        <p:txBody>
          <a:bodyPr/>
          <a:lstStyle/>
          <a:p>
            <a:r>
              <a:rPr lang="zh-TW" altLang="en-US" dirty="0"/>
              <a:t>愛心</a:t>
            </a:r>
            <a:r>
              <a:rPr lang="zh-TW" altLang="en-US" dirty="0" smtClean="0"/>
              <a:t>服務站地圖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96752"/>
            <a:ext cx="8964554" cy="549431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73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1520" y="174340"/>
            <a:ext cx="8424936" cy="914400"/>
          </a:xfrm>
        </p:spPr>
        <p:txBody>
          <a:bodyPr/>
          <a:lstStyle/>
          <a:p>
            <a:r>
              <a:rPr lang="zh-TW" altLang="en-US" dirty="0" smtClean="0"/>
              <a:t>認識愛心服務站</a:t>
            </a:r>
            <a:endParaRPr lang="zh-TW" altLang="en-US" sz="3600" dirty="0"/>
          </a:p>
        </p:txBody>
      </p:sp>
      <p:sp>
        <p:nvSpPr>
          <p:cNvPr id="5" name="標題 1"/>
          <p:cNvSpPr txBox="1">
            <a:spLocks/>
          </p:cNvSpPr>
          <p:nvPr/>
        </p:nvSpPr>
        <p:spPr bwMode="gray">
          <a:xfrm>
            <a:off x="827584" y="980728"/>
            <a:ext cx="7103504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TW" sz="36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哈</a:t>
            </a:r>
            <a:r>
              <a:rPr lang="zh-TW" altLang="en-US" sz="36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囉早餐店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1658"/>
            <a:ext cx="6912768" cy="518457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03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1520" y="174340"/>
            <a:ext cx="8424936" cy="914400"/>
          </a:xfrm>
        </p:spPr>
        <p:txBody>
          <a:bodyPr/>
          <a:lstStyle/>
          <a:p>
            <a:r>
              <a:rPr lang="zh-TW" altLang="en-US" dirty="0" smtClean="0"/>
              <a:t>認識愛心服務站</a:t>
            </a:r>
            <a:endParaRPr lang="zh-TW" altLang="en-US" sz="3600" dirty="0"/>
          </a:p>
        </p:txBody>
      </p:sp>
      <p:sp>
        <p:nvSpPr>
          <p:cNvPr id="5" name="標題 1"/>
          <p:cNvSpPr txBox="1">
            <a:spLocks/>
          </p:cNvSpPr>
          <p:nvPr/>
        </p:nvSpPr>
        <p:spPr bwMode="gray">
          <a:xfrm>
            <a:off x="827584" y="980728"/>
            <a:ext cx="7103504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zh-TW" altLang="en-US" sz="36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識別標誌</a:t>
            </a:r>
            <a:endParaRPr lang="zh-TW" altLang="en-US" sz="36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064" y="1700808"/>
            <a:ext cx="4896544" cy="4942676"/>
          </a:xfrm>
          <a:prstGeom prst="rect">
            <a:avLst/>
          </a:prstGeom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83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1520" y="174340"/>
            <a:ext cx="8424936" cy="914400"/>
          </a:xfrm>
        </p:spPr>
        <p:txBody>
          <a:bodyPr/>
          <a:lstStyle/>
          <a:p>
            <a:r>
              <a:rPr lang="zh-TW" altLang="en-US" dirty="0" smtClean="0"/>
              <a:t>認識愛心服務站</a:t>
            </a:r>
            <a:endParaRPr lang="zh-TW" altLang="en-US" sz="3600" dirty="0"/>
          </a:p>
        </p:txBody>
      </p:sp>
      <p:sp>
        <p:nvSpPr>
          <p:cNvPr id="5" name="標題 1"/>
          <p:cNvSpPr txBox="1">
            <a:spLocks/>
          </p:cNvSpPr>
          <p:nvPr/>
        </p:nvSpPr>
        <p:spPr bwMode="gray">
          <a:xfrm>
            <a:off x="827584" y="980728"/>
            <a:ext cx="7103504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TW" sz="36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哈</a:t>
            </a:r>
            <a:r>
              <a:rPr lang="zh-TW" altLang="en-US" sz="36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囉早餐店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5384"/>
            <a:ext cx="6944832" cy="520862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33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1520" y="174340"/>
            <a:ext cx="8424936" cy="914400"/>
          </a:xfrm>
        </p:spPr>
        <p:txBody>
          <a:bodyPr/>
          <a:lstStyle/>
          <a:p>
            <a:r>
              <a:rPr lang="zh-TW" altLang="en-US" dirty="0" smtClean="0"/>
              <a:t>認識愛心服務站</a:t>
            </a:r>
            <a:endParaRPr lang="zh-TW" altLang="en-US" sz="3600" dirty="0"/>
          </a:p>
        </p:txBody>
      </p:sp>
      <p:sp>
        <p:nvSpPr>
          <p:cNvPr id="5" name="標題 1"/>
          <p:cNvSpPr txBox="1">
            <a:spLocks/>
          </p:cNvSpPr>
          <p:nvPr/>
        </p:nvSpPr>
        <p:spPr bwMode="gray">
          <a:xfrm>
            <a:off x="827584" y="980728"/>
            <a:ext cx="7103504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TW" sz="36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哈</a:t>
            </a:r>
            <a:r>
              <a:rPr lang="zh-TW" altLang="en-US" sz="36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囉早餐店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00" y="1556792"/>
            <a:ext cx="7020272" cy="526520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147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7TGp_School_light">
  <a:themeElements>
    <a:clrScheme name="587TGp_School_light 2">
      <a:dk1>
        <a:srgbClr val="000000"/>
      </a:dk1>
      <a:lt1>
        <a:srgbClr val="DCFCDE"/>
      </a:lt1>
      <a:dk2>
        <a:srgbClr val="000000"/>
      </a:dk2>
      <a:lt2>
        <a:srgbClr val="FFFFFF"/>
      </a:lt2>
      <a:accent1>
        <a:srgbClr val="AD6DD5"/>
      </a:accent1>
      <a:accent2>
        <a:srgbClr val="4AD828"/>
      </a:accent2>
      <a:accent3>
        <a:srgbClr val="EBFDEC"/>
      </a:accent3>
      <a:accent4>
        <a:srgbClr val="000000"/>
      </a:accent4>
      <a:accent5>
        <a:srgbClr val="D3BAE7"/>
      </a:accent5>
      <a:accent6>
        <a:srgbClr val="42C423"/>
      </a:accent6>
      <a:hlink>
        <a:srgbClr val="F8A858"/>
      </a:hlink>
      <a:folHlink>
        <a:srgbClr val="5FB5EF"/>
      </a:folHlink>
    </a:clrScheme>
    <a:fontScheme name="587TGp_School_ligh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587TGp_School_light 1">
        <a:dk1>
          <a:srgbClr val="000000"/>
        </a:dk1>
        <a:lt1>
          <a:srgbClr val="FFFFD9"/>
        </a:lt1>
        <a:dk2>
          <a:srgbClr val="000000"/>
        </a:dk2>
        <a:lt2>
          <a:srgbClr val="FFFFFF"/>
        </a:lt2>
        <a:accent1>
          <a:srgbClr val="6CD69C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BAE8CB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7TGp_School_light 2">
        <a:dk1>
          <a:srgbClr val="000000"/>
        </a:dk1>
        <a:lt1>
          <a:srgbClr val="DCFCDE"/>
        </a:lt1>
        <a:dk2>
          <a:srgbClr val="000000"/>
        </a:dk2>
        <a:lt2>
          <a:srgbClr val="FFFFFF"/>
        </a:lt2>
        <a:accent1>
          <a:srgbClr val="AD6DD5"/>
        </a:accent1>
        <a:accent2>
          <a:srgbClr val="4AD828"/>
        </a:accent2>
        <a:accent3>
          <a:srgbClr val="EBFDEC"/>
        </a:accent3>
        <a:accent4>
          <a:srgbClr val="000000"/>
        </a:accent4>
        <a:accent5>
          <a:srgbClr val="D3BAE7"/>
        </a:accent5>
        <a:accent6>
          <a:srgbClr val="42C423"/>
        </a:accent6>
        <a:hlink>
          <a:srgbClr val="F8A858"/>
        </a:hlink>
        <a:folHlink>
          <a:srgbClr val="5FB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7TGp_School_light 3">
        <a:dk1>
          <a:srgbClr val="000000"/>
        </a:dk1>
        <a:lt1>
          <a:srgbClr val="FCDCE7"/>
        </a:lt1>
        <a:dk2>
          <a:srgbClr val="000000"/>
        </a:dk2>
        <a:lt2>
          <a:srgbClr val="FFFFFF"/>
        </a:lt2>
        <a:accent1>
          <a:srgbClr val="65DADD"/>
        </a:accent1>
        <a:accent2>
          <a:srgbClr val="EB9F15"/>
        </a:accent2>
        <a:accent3>
          <a:srgbClr val="FDEBF1"/>
        </a:accent3>
        <a:accent4>
          <a:srgbClr val="000000"/>
        </a:accent4>
        <a:accent5>
          <a:srgbClr val="B8EAEB"/>
        </a:accent5>
        <a:accent6>
          <a:srgbClr val="D59012"/>
        </a:accent6>
        <a:hlink>
          <a:srgbClr val="B4D977"/>
        </a:hlink>
        <a:folHlink>
          <a:srgbClr val="F973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587TGp_School_light</Template>
  <TotalTime>1870</TotalTime>
  <Words>328</Words>
  <Application>Microsoft Office PowerPoint</Application>
  <PresentationFormat>如螢幕大小 (4:3)</PresentationFormat>
  <Paragraphs>44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3" baseType="lpstr">
      <vt:lpstr>微軟正黑體</vt:lpstr>
      <vt:lpstr>新細明體</vt:lpstr>
      <vt:lpstr>標楷體</vt:lpstr>
      <vt:lpstr>Arial</vt:lpstr>
      <vt:lpstr>587TGp_School_light</vt:lpstr>
      <vt:lpstr>PowerPoint 簡報</vt:lpstr>
      <vt:lpstr>愛心服務站設置的目標</vt:lpstr>
      <vt:lpstr>愛心服務站的功能</vt:lpstr>
      <vt:lpstr>愛心服務站的功能</vt:lpstr>
      <vt:lpstr>愛心服務站地圖</vt:lpstr>
      <vt:lpstr>認識愛心服務站</vt:lpstr>
      <vt:lpstr>認識愛心服務站</vt:lpstr>
      <vt:lpstr>認識愛心服務站</vt:lpstr>
      <vt:lpstr>認識愛心服務站</vt:lpstr>
      <vt:lpstr>認識愛心服務站</vt:lpstr>
      <vt:lpstr>認識愛心服務站</vt:lpstr>
      <vt:lpstr>認識愛心服務站</vt:lpstr>
      <vt:lpstr>認識愛心服務站</vt:lpstr>
      <vt:lpstr>認識愛心服務站</vt:lpstr>
      <vt:lpstr>認識愛心服務站</vt:lpstr>
      <vt:lpstr>認識愛心服務站</vt:lpstr>
      <vt:lpstr>向愛心服務站─請求協助</vt:lpstr>
      <vt:lpstr>向愛心服務站─請求協助</vt:lpstr>
    </vt:vector>
  </TitlesOfParts>
  <Company>CMT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PowerTemplate</dc:title>
  <dc:creator>user</dc:creator>
  <cp:lastModifiedBy>方豐榮</cp:lastModifiedBy>
  <cp:revision>167</cp:revision>
  <dcterms:created xsi:type="dcterms:W3CDTF">2010-11-10T02:07:28Z</dcterms:created>
  <dcterms:modified xsi:type="dcterms:W3CDTF">2018-02-25T07:53:35Z</dcterms:modified>
</cp:coreProperties>
</file>